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9" r:id="rId1"/>
    <p:sldMasterId id="2147483650" r:id="rId2"/>
    <p:sldMasterId id="2147483651" r:id="rId3"/>
  </p:sldMasterIdLst>
  <p:notesMasterIdLst>
    <p:notesMasterId r:id="rId15"/>
  </p:notesMasterIdLst>
  <p:sldIdLst>
    <p:sldId id="256" r:id="rId4"/>
    <p:sldId id="287" r:id="rId5"/>
    <p:sldId id="357" r:id="rId6"/>
    <p:sldId id="352" r:id="rId7"/>
    <p:sldId id="353" r:id="rId8"/>
    <p:sldId id="358" r:id="rId9"/>
    <p:sldId id="359" r:id="rId10"/>
    <p:sldId id="354" r:id="rId11"/>
    <p:sldId id="355" r:id="rId12"/>
    <p:sldId id="343" r:id="rId13"/>
    <p:sldId id="285" r:id="rId1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59" autoAdjust="0"/>
    <p:restoredTop sz="94660"/>
  </p:normalViewPr>
  <p:slideViewPr>
    <p:cSldViewPr>
      <p:cViewPr>
        <p:scale>
          <a:sx n="70" d="100"/>
          <a:sy n="70" d="100"/>
        </p:scale>
        <p:origin x="-1320" y="3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Calibri" pitchFamily="32" charset="0"/>
                <a:cs typeface="Tahoma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89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Calibri" pitchFamily="32" charset="0"/>
                <a:cs typeface="Tahoma" charset="0"/>
              </a:defRPr>
            </a:lvl1pPr>
          </a:lstStyle>
          <a:p>
            <a:pPr>
              <a:defRPr/>
            </a:pPr>
            <a:fld id="{BD89268D-9EEF-4DC6-896A-E62CB25AF93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668580B-4710-48DC-8C52-8BBEF07443CE}" type="slidenum">
              <a:rPr lang="pt-BR" smtClean="0"/>
              <a:pPr/>
              <a:t>1</a:t>
            </a:fld>
            <a:endParaRPr lang="pt-BR" smtClean="0"/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3994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8F146F60-3BC4-4BBB-AA80-D20A2FB0AE49}" type="slidenum">
              <a:rPr lang="pt-BR" sz="1200">
                <a:solidFill>
                  <a:srgbClr val="000000"/>
                </a:solidFill>
                <a:latin typeface="Calibri" pitchFamily="32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pt-BR" sz="120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6E3A88D-744B-461D-94C8-AD267BCF3A44}" type="slidenum">
              <a:rPr lang="pt-BR" smtClean="0"/>
              <a:pPr/>
              <a:t>2</a:t>
            </a:fld>
            <a:endParaRPr lang="pt-BR" smtClean="0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F60DE59-7025-48A8-88EE-2DCAD0CC2AB9}" type="slidenum">
              <a:rPr lang="pt-BR" sz="1200">
                <a:solidFill>
                  <a:srgbClr val="000000"/>
                </a:solidFill>
                <a:latin typeface="Calibri" pitchFamily="32" charset="0"/>
                <a:cs typeface="Tahoma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</a:t>
            </a:fld>
            <a:endParaRPr lang="pt-BR" sz="1200">
              <a:solidFill>
                <a:srgbClr val="000000"/>
              </a:solidFill>
              <a:latin typeface="Calibri" pitchFamily="32" charset="0"/>
              <a:cs typeface="Tahoma" charset="0"/>
            </a:endParaRPr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6709E8D1-CD27-4AD4-A340-6F8D9A6CCA25}" type="slidenum">
              <a:rPr lang="pt-BR" smtClean="0"/>
              <a:pPr/>
              <a:t>11</a:t>
            </a:fld>
            <a:endParaRPr lang="pt-BR" smtClean="0"/>
          </a:p>
        </p:txBody>
      </p:sp>
      <p:sp>
        <p:nvSpPr>
          <p:cNvPr id="727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27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37B44-147E-4D28-B3FA-A35B0E77E1F4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AB023-5027-476C-9DFF-56BAADF4DF8A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709548-58D5-4B1C-897B-B4A2960E21DE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CDD5F-F3FE-40FF-9EC7-F64E714E9AC5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714065-C3C2-4F07-BD08-A38A6919BF92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764B3-FB6E-4CEC-9061-64ECCF625DFC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9FF05-16FC-460A-BD4F-4053DAEE9100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57DB8-26AB-49C2-9921-E566F0ABA947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0E9FB-39E3-4741-8BC5-66A15BC96367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F1419-A0BA-4278-BDC0-57508E78782E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63B6A-3668-41BB-AC75-FFDEDC51162F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AD8EB-B1BA-4459-96E3-FBC432B304D0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1A688-C069-4D9C-AC46-A2A5F6EDA206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E5CBC-7C72-4D09-8489-6A91A173EF9B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03183-2F35-4B46-896B-07AC9A9C014E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08EE3-DE71-4BA4-9ED8-744CB57A088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C3DAB-007C-4EF5-A612-5AD4B1BDAE6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52865-7F30-4DDE-9AF3-DB6F6CE1724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7EFB9-EA4D-488B-BFA0-47B21C274B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F2508-B626-4D53-A951-2E5E364B66F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EB416-477A-4F51-A02E-A06AF584DA1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C2ECC-2804-452E-93FA-3A110EA3C2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BB723-AA74-485D-8460-112A01D5A285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14526-D089-405D-B7D7-C31689282E2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8DDFD-109B-4E0E-855E-7185CD180DF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C08E-60D0-4A4C-9F04-5E459C5DD29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A6EE51-15A7-405A-9507-D44248E94E1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5F024-774A-4FD2-9331-7898B9C7E92A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5EB04-B42E-49AD-BC3C-9F798EC0C0DB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47247-91DF-4960-AF87-E4C3733C641F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110D-29D4-41BB-A6FF-2598999330B9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D2302-67BD-45B7-8C6B-DBFD088D8727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7F364-86F1-4A87-8FBE-B4C29A5A9D5F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492875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600" b="1">
                <a:solidFill>
                  <a:srgbClr val="FFFF00"/>
                </a:solidFill>
                <a:latin typeface="Times New Roman" pitchFamily="16" charset="0"/>
                <a:cs typeface="+mn-cs"/>
              </a:defRPr>
            </a:lvl1pPr>
          </a:lstStyle>
          <a:p>
            <a:pPr>
              <a:defRPr/>
            </a:pPr>
            <a:fld id="{62A13A9A-3DD8-454F-8321-A5506DE746FF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sldNum"/>
          </p:nvPr>
        </p:nvSpPr>
        <p:spPr bwMode="auto">
          <a:xfrm>
            <a:off x="7010400" y="6492875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600" b="1">
                <a:solidFill>
                  <a:srgbClr val="FFFF00"/>
                </a:solidFill>
                <a:latin typeface="Times New Roman" pitchFamily="16" charset="0"/>
                <a:cs typeface="+mn-cs"/>
              </a:defRPr>
            </a:lvl1pPr>
          </a:lstStyle>
          <a:p>
            <a:pPr>
              <a:defRPr/>
            </a:pPr>
            <a:fld id="{EE6863BB-4F46-4D4E-88AB-10F4EFC33E0E}" type="slidenum">
              <a:rPr lang="pt-BR"/>
              <a:pPr>
                <a:defRPr/>
              </a:pPr>
              <a:t>‹nº›</a:t>
            </a:fld>
            <a:r>
              <a:rPr lang="pt-BR"/>
              <a:t>/20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Tahom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88" y="1027113"/>
            <a:ext cx="9163050" cy="5832475"/>
          </a:xfrm>
          <a:prstGeom prst="rect">
            <a:avLst/>
          </a:prstGeom>
          <a:gradFill rotWithShape="0">
            <a:gsLst>
              <a:gs pos="0">
                <a:srgbClr val="00005E"/>
              </a:gs>
              <a:gs pos="50000">
                <a:srgbClr val="0000CC"/>
              </a:gs>
              <a:gs pos="100000">
                <a:srgbClr val="00005E"/>
              </a:gs>
            </a:gsLst>
            <a:lin ang="5400000" scaled="1"/>
          </a:gradFill>
          <a:ln w="9360" cap="flat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t-BR"/>
          </a:p>
        </p:txBody>
      </p:sp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1588" y="1025525"/>
            <a:ext cx="9163050" cy="1588"/>
          </a:xfrm>
          <a:prstGeom prst="line">
            <a:avLst/>
          </a:prstGeom>
          <a:noFill/>
          <a:ln w="57240" cap="flat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342313" y="6565900"/>
            <a:ext cx="944562" cy="576263"/>
          </a:xfrm>
          <a:prstGeom prst="rect">
            <a:avLst/>
          </a:prstGeom>
          <a:noFill/>
          <a:ln w="9360" cap="flat">
            <a:noFill/>
            <a:miter lim="800000"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DE5B4DF0-B17E-45CF-9FE3-BB5A8A23D08E}" type="slidenum">
              <a:rPr lang="pt-BR" sz="1600" b="1">
                <a:solidFill>
                  <a:srgbClr val="FFFFFF"/>
                </a:solidFill>
              </a:rPr>
              <a:pPr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‹nº›</a:t>
            </a:fld>
            <a:r>
              <a:rPr lang="pt-BR" sz="1600" b="1">
                <a:solidFill>
                  <a:srgbClr val="FFFFFF"/>
                </a:solidFill>
              </a:rPr>
              <a:t> / 15</a:t>
            </a:r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388" y="47625"/>
            <a:ext cx="746125" cy="938213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pic>
        <p:nvPicPr>
          <p:cNvPr id="4102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08963" y="44450"/>
            <a:ext cx="755650" cy="1020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do título</a:t>
            </a:r>
          </a:p>
        </p:txBody>
      </p:sp>
      <p:sp>
        <p:nvSpPr>
          <p:cNvPr id="410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da estrutura de tópicos</a:t>
            </a:r>
          </a:p>
          <a:p>
            <a:pPr lvl="1"/>
            <a:r>
              <a:rPr lang="en-GB" smtClean="0"/>
              <a:t>2.º nível da estrutura de tópicos</a:t>
            </a:r>
          </a:p>
          <a:p>
            <a:pPr lvl="2"/>
            <a:r>
              <a:rPr lang="en-GB" smtClean="0"/>
              <a:t>3.º nível da estrutura de tópicos</a:t>
            </a:r>
          </a:p>
          <a:p>
            <a:pPr lvl="3"/>
            <a:r>
              <a:rPr lang="en-GB" smtClean="0"/>
              <a:t>4.º nível da estrutura de tópicos</a:t>
            </a:r>
          </a:p>
          <a:p>
            <a:pPr lvl="4"/>
            <a:r>
              <a:rPr lang="en-GB" smtClean="0"/>
              <a:t>5.º nível da estrutura de tópicos</a:t>
            </a:r>
          </a:p>
          <a:p>
            <a:pPr lvl="4"/>
            <a:r>
              <a:rPr lang="en-GB" smtClean="0"/>
              <a:t>6.º nível da estrutura de tópicos</a:t>
            </a:r>
          </a:p>
          <a:p>
            <a:pPr lvl="4"/>
            <a:r>
              <a:rPr lang="en-GB" smtClean="0"/>
              <a:t>7.º nível da estrutura de tópicos</a:t>
            </a:r>
          </a:p>
        </p:txBody>
      </p:sp>
      <p:sp>
        <p:nvSpPr>
          <p:cNvPr id="2" name="Rectangle 8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8838" cy="47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7188" cy="47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8838" cy="4714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058FF1-0128-41BF-9887-7A08E875D73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FFFFFF"/>
          </a:solidFill>
          <a:latin typeface="Times New Roman" pitchFamily="16" charset="0"/>
          <a:cs typeface="Tahoma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FFFFFF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FFFFFF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FFFFFF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FFFFFF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FFFFFF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74700" y="4941888"/>
            <a:ext cx="7094538" cy="16938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5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SERVIÇO DE FISCALIZAÇÃO DE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5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PRODUTOS CONTROLADOS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5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 8ª REGIÃO MILITAR</a:t>
            </a:r>
          </a:p>
        </p:txBody>
      </p:sp>
    </p:spTree>
  </p:cSld>
  <p:clrMapOvr>
    <a:masterClrMapping/>
  </p:clrMapOvr>
  <p:transition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14861" t="20469" r="14861" b="7672"/>
          <a:stretch>
            <a:fillRect/>
          </a:stretch>
        </p:blipFill>
        <p:spPr bwMode="auto">
          <a:xfrm>
            <a:off x="89764" y="1124744"/>
            <a:ext cx="90187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5" y="470045"/>
            <a:ext cx="5328592" cy="553070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sndAc>
      <p:stSnd>
        <p:snd r:embed="rId3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827584" y="4797152"/>
            <a:ext cx="7992888" cy="11255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500" b="1" dirty="0" smtClean="0">
                <a:solidFill>
                  <a:srgbClr val="000000"/>
                </a:solidFill>
                <a:latin typeface="+mj-lt"/>
              </a:rPr>
              <a:t>2º TEN OTT ENG QUÍM ARIMATÉA</a:t>
            </a:r>
            <a:endParaRPr lang="pt-BR" sz="3500" b="1" dirty="0">
              <a:solidFill>
                <a:srgbClr val="000000"/>
              </a:solidFill>
              <a:latin typeface="+mj-lt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200" dirty="0" smtClean="0">
                <a:solidFill>
                  <a:srgbClr val="000000"/>
                </a:solidFill>
                <a:latin typeface="+mj-lt"/>
              </a:rPr>
              <a:t>ADJUNTO DO </a:t>
            </a:r>
            <a:r>
              <a:rPr lang="pt-BR" sz="3200" dirty="0">
                <a:solidFill>
                  <a:srgbClr val="000000"/>
                </a:solidFill>
                <a:latin typeface="+mj-lt"/>
              </a:rPr>
              <a:t>SFPC/8ª RM</a:t>
            </a:r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772816"/>
            <a:ext cx="2016223" cy="26210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55576" y="44624"/>
            <a:ext cx="7272808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200" b="1" dirty="0" smtClean="0">
                <a:solidFill>
                  <a:srgbClr val="000000"/>
                </a:solidFill>
                <a:latin typeface="+mj-lt"/>
              </a:rPr>
              <a:t>SISTEMA DE FISCALIZAÇÃO DE PRODUTOS CONTROLADOS</a:t>
            </a:r>
            <a:endParaRPr lang="pt-BR" sz="32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7992888" cy="10793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DESEMBARAÇO ALFANDEGÁRIO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32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IMPORTAÇÃO</a:t>
            </a:r>
          </a:p>
        </p:txBody>
      </p:sp>
      <p:sp>
        <p:nvSpPr>
          <p:cNvPr id="4" name="Retângulo 3"/>
          <p:cNvSpPr/>
          <p:nvPr/>
        </p:nvSpPr>
        <p:spPr>
          <a:xfrm>
            <a:off x="323528" y="1556792"/>
            <a:ext cx="8568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>
                <a:solidFill>
                  <a:schemeClr val="tx1"/>
                </a:solidFill>
              </a:rPr>
              <a:t>Recebimento do processo </a:t>
            </a:r>
            <a:r>
              <a:rPr lang="pt-BR" sz="2800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pt-BR" sz="2800" dirty="0" smtClean="0">
                <a:solidFill>
                  <a:schemeClr val="tx1"/>
                </a:solidFill>
              </a:rPr>
              <a:t>Os importadores ou seus representantes devem informar via e-mail:</a:t>
            </a: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b="1" dirty="0" smtClean="0">
                <a:solidFill>
                  <a:schemeClr val="tx1"/>
                </a:solidFill>
              </a:rPr>
              <a:t>Número de dossiê </a:t>
            </a:r>
          </a:p>
          <a:p>
            <a:pPr algn="just"/>
            <a:endParaRPr lang="pt-BR" sz="28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b="1" dirty="0" smtClean="0">
                <a:solidFill>
                  <a:schemeClr val="tx1"/>
                </a:solidFill>
              </a:rPr>
              <a:t>LI </a:t>
            </a:r>
          </a:p>
          <a:p>
            <a:pPr algn="just"/>
            <a:endParaRPr lang="pt-BR" sz="28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b="1" dirty="0" smtClean="0">
                <a:solidFill>
                  <a:schemeClr val="tx1"/>
                </a:solidFill>
              </a:rPr>
              <a:t>Produto e número de fatura (opcional). </a:t>
            </a:r>
          </a:p>
          <a:p>
            <a:pPr algn="just"/>
            <a:endParaRPr lang="pt-BR" sz="28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2800" b="1" dirty="0" smtClean="0">
                <a:solidFill>
                  <a:schemeClr val="tx1"/>
                </a:solidFill>
              </a:rPr>
              <a:t>Endereço de vistoria.</a:t>
            </a: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179512" y="1124744"/>
            <a:ext cx="871296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 smtClean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pt-BR" sz="2400" b="1" dirty="0" smtClean="0">
                <a:solidFill>
                  <a:schemeClr val="tx1"/>
                </a:solidFill>
              </a:rPr>
              <a:t>ANALISTA SFPC </a:t>
            </a:r>
            <a:r>
              <a:rPr lang="pt-BR" sz="2400" dirty="0" smtClean="0">
                <a:solidFill>
                  <a:schemeClr val="tx1"/>
                </a:solidFill>
              </a:rPr>
              <a:t>efetua a análise dos documentos no dossiê (LI);</a:t>
            </a:r>
          </a:p>
          <a:p>
            <a:pPr algn="just"/>
            <a:endParaRPr lang="pt-BR" sz="2400" b="1" dirty="0" smtClean="0">
              <a:solidFill>
                <a:schemeClr val="tx1"/>
              </a:solidFill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pt-BR" sz="2400" dirty="0" smtClean="0">
                <a:solidFill>
                  <a:schemeClr val="tx1"/>
                </a:solidFill>
              </a:rPr>
              <a:t>Verifica se o Importador apresentou toda a documentação necessária, conforme listado abaixo: </a:t>
            </a:r>
          </a:p>
          <a:p>
            <a:pPr algn="just"/>
            <a:r>
              <a:rPr lang="pt-BR" sz="2400" dirty="0" smtClean="0">
                <a:solidFill>
                  <a:schemeClr val="tx1"/>
                </a:solidFill>
              </a:rPr>
              <a:t>a) Conhecimento de transporte; </a:t>
            </a:r>
          </a:p>
          <a:p>
            <a:pPr algn="just"/>
            <a:r>
              <a:rPr lang="pt-BR" sz="2400" dirty="0" smtClean="0">
                <a:solidFill>
                  <a:schemeClr val="tx1"/>
                </a:solidFill>
              </a:rPr>
              <a:t>b) Fatura Comercial/Nota Fiscal; </a:t>
            </a:r>
          </a:p>
          <a:p>
            <a:pPr algn="just"/>
            <a:r>
              <a:rPr lang="pt-BR" sz="2400" dirty="0" smtClean="0">
                <a:solidFill>
                  <a:schemeClr val="tx1"/>
                </a:solidFill>
              </a:rPr>
              <a:t>c) </a:t>
            </a:r>
            <a:r>
              <a:rPr lang="pt-BR" sz="2400" dirty="0" err="1" smtClean="0">
                <a:solidFill>
                  <a:schemeClr val="tx1"/>
                </a:solidFill>
              </a:rPr>
              <a:t>Packing</a:t>
            </a:r>
            <a:r>
              <a:rPr lang="pt-BR" sz="2400" dirty="0" smtClean="0">
                <a:solidFill>
                  <a:schemeClr val="tx1"/>
                </a:solidFill>
              </a:rPr>
              <a:t> </a:t>
            </a:r>
            <a:r>
              <a:rPr lang="pt-BR" sz="2400" dirty="0" err="1" smtClean="0">
                <a:solidFill>
                  <a:schemeClr val="tx1"/>
                </a:solidFill>
              </a:rPr>
              <a:t>List</a:t>
            </a:r>
            <a:r>
              <a:rPr lang="pt-BR" sz="2400" dirty="0" smtClean="0">
                <a:solidFill>
                  <a:schemeClr val="tx1"/>
                </a:solidFill>
              </a:rPr>
              <a:t>; </a:t>
            </a:r>
          </a:p>
          <a:p>
            <a:pPr algn="just"/>
            <a:r>
              <a:rPr lang="pt-BR" sz="2400" dirty="0" smtClean="0">
                <a:solidFill>
                  <a:schemeClr val="tx1"/>
                </a:solidFill>
              </a:rPr>
              <a:t>d) Taxa de Desembaraço Alfandegário – GRU e seu comprovante (O valor da GRU é de R$250,00).  </a:t>
            </a:r>
          </a:p>
          <a:p>
            <a:pPr algn="just"/>
            <a:endParaRPr lang="pt-BR" sz="2400" dirty="0" smtClean="0">
              <a:solidFill>
                <a:schemeClr val="tx1"/>
              </a:solidFill>
            </a:endParaRPr>
          </a:p>
          <a:p>
            <a:pPr algn="just"/>
            <a:r>
              <a:rPr lang="pt-BR" sz="2400" dirty="0" smtClean="0">
                <a:solidFill>
                  <a:schemeClr val="tx1"/>
                </a:solidFill>
              </a:rPr>
              <a:t>OBS.: devem constar no campo referência número da LI. </a:t>
            </a:r>
          </a:p>
          <a:p>
            <a:pPr algn="just"/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907704" y="260648"/>
            <a:ext cx="5775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b="1" dirty="0" smtClean="0">
                <a:solidFill>
                  <a:schemeClr val="tx1"/>
                </a:solidFill>
              </a:rPr>
              <a:t>ANÁLISE DO PROCESSO</a:t>
            </a:r>
            <a:endParaRPr lang="pt-BR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5216" t="29156" r="13945" b="10797"/>
          <a:stretch>
            <a:fillRect/>
          </a:stretch>
        </p:blipFill>
        <p:spPr bwMode="auto">
          <a:xfrm>
            <a:off x="899592" y="188640"/>
            <a:ext cx="6120680" cy="291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l="22410" t="19313" r="25014" b="16704"/>
          <a:stretch>
            <a:fillRect/>
          </a:stretch>
        </p:blipFill>
        <p:spPr bwMode="auto">
          <a:xfrm>
            <a:off x="3923928" y="3212976"/>
            <a:ext cx="505163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124744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  <a:sym typeface="Wingdings" pitchFamily="2" charset="2"/>
              </a:rPr>
              <a:t>O analista c</a:t>
            </a:r>
            <a:r>
              <a:rPr lang="pt-BR" sz="2800" dirty="0" smtClean="0">
                <a:solidFill>
                  <a:schemeClr val="tx1"/>
                </a:solidFill>
              </a:rPr>
              <a:t>onfere se os materiais e quantidades constantes na LI estão de acordo com o embarque autorizado; </a:t>
            </a: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</a:rPr>
              <a:t> Caso haja algum vício na documentação, o status no SISCOMEX será alterado  para “Em exigência” e no campo “Observações” será descrito a inconformidade encontrada. </a:t>
            </a:r>
            <a:endParaRPr lang="pt-BR" sz="28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15215" t="30141" r="16159" b="56078"/>
          <a:stretch>
            <a:fillRect/>
          </a:stretch>
        </p:blipFill>
        <p:spPr bwMode="auto">
          <a:xfrm>
            <a:off x="107504" y="4941168"/>
            <a:ext cx="892899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9512" y="1332051"/>
            <a:ext cx="87129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</a:rPr>
              <a:t>Verifica a faixa. Se houver necessidade de vistoria o analista agendará a vistoria via SISCOMEX.</a:t>
            </a:r>
          </a:p>
          <a:p>
            <a:pPr algn="just"/>
            <a:endParaRPr lang="pt-BR" sz="2800" dirty="0" smtClean="0">
              <a:solidFill>
                <a:schemeClr val="tx1"/>
              </a:solidFill>
            </a:endParaRPr>
          </a:p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</a:rPr>
              <a:t> Alterando a situação da anuência para “Em exigência” e descrevendo no campo “Observações”, a data da vistoria. </a:t>
            </a:r>
          </a:p>
          <a:p>
            <a:pPr algn="just">
              <a:buFont typeface="Wingdings"/>
              <a:buChar char="à"/>
            </a:pPr>
            <a:endParaRPr lang="pt-BR" sz="2800" dirty="0" smtClean="0">
              <a:solidFill>
                <a:schemeClr val="tx1"/>
              </a:solidFill>
            </a:endParaRPr>
          </a:p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</a:rPr>
              <a:t> Ao realizar a vistoria, o termo de vistoria será anexado ao no dossiê </a:t>
            </a:r>
          </a:p>
          <a:p>
            <a:pPr algn="just"/>
            <a:endParaRPr lang="pt-B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l="28416" t="17516" r="23435" b="12594"/>
          <a:stretch>
            <a:fillRect/>
          </a:stretch>
        </p:blipFill>
        <p:spPr bwMode="auto">
          <a:xfrm>
            <a:off x="1266731" y="1052736"/>
            <a:ext cx="661763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323528" y="1179909"/>
            <a:ext cx="85689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  <a:sym typeface="Wingdings" pitchFamily="2" charset="2"/>
              </a:rPr>
              <a:t>Sendo verificada alguma inconformidade</a:t>
            </a:r>
            <a:r>
              <a:rPr lang="pt-BR" sz="2800" dirty="0" smtClean="0">
                <a:solidFill>
                  <a:schemeClr val="tx1"/>
                </a:solidFill>
              </a:rPr>
              <a:t> na Vistoria,  a situação da anuência será alterada para “Em exigência” e o analista descreverá no campo “Observações”, vicio a ser sanado.</a:t>
            </a:r>
          </a:p>
          <a:p>
            <a:pPr algn="just">
              <a:buFont typeface="Wingdings"/>
              <a:buChar char="à"/>
            </a:pPr>
            <a:endParaRPr lang="pt-BR" sz="2800" dirty="0" smtClean="0">
              <a:solidFill>
                <a:schemeClr val="tx1"/>
              </a:solidFill>
            </a:endParaRPr>
          </a:p>
          <a:p>
            <a:pPr algn="just">
              <a:buFont typeface="Wingdings"/>
              <a:buChar char="à"/>
            </a:pPr>
            <a:r>
              <a:rPr lang="pt-BR" sz="2800" dirty="0" smtClean="0">
                <a:solidFill>
                  <a:schemeClr val="tx1"/>
                </a:solidFill>
              </a:rPr>
              <a:t> Quando o vicio for sanado o processo será deferido</a:t>
            </a:r>
          </a:p>
          <a:p>
            <a:pPr algn="just">
              <a:buFont typeface="Wingdings"/>
              <a:buChar char="à"/>
            </a:pPr>
            <a:endParaRPr lang="pt-BR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Tahoma"/>
      </a:majorFont>
      <a:minorFont>
        <a:latin typeface="Calibri"/>
        <a:ea typeface=""/>
        <a:cs typeface="Tahoma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Tahoma"/>
      </a:majorFont>
      <a:minorFont>
        <a:latin typeface="Calibri"/>
        <a:ea typeface=""/>
        <a:cs typeface="Tahoma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Times New Roman"/>
        <a:ea typeface=""/>
        <a:cs typeface="Tahoma"/>
      </a:majorFont>
      <a:minorFont>
        <a:latin typeface="Times New Roman"/>
        <a:ea typeface=""/>
        <a:cs typeface="Tahoma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10107</TotalTime>
  <Words>291</Words>
  <Application>Microsoft Office PowerPoint</Application>
  <PresentationFormat>Apresentação na tela (4:3)</PresentationFormat>
  <Paragraphs>44</Paragraphs>
  <Slides>11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1_Tema do Office</vt:lpstr>
      <vt:lpstr>2_Tema do Office</vt:lpstr>
      <vt:lpstr>3_Tema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SFPC</dc:creator>
  <cp:lastModifiedBy>Windows User</cp:lastModifiedBy>
  <cp:revision>1207</cp:revision>
  <cp:lastPrinted>1601-01-01T00:00:00Z</cp:lastPrinted>
  <dcterms:created xsi:type="dcterms:W3CDTF">2015-07-10T12:22:32Z</dcterms:created>
  <dcterms:modified xsi:type="dcterms:W3CDTF">2018-04-05T13:10:46Z</dcterms:modified>
</cp:coreProperties>
</file>