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6" r:id="rId2"/>
  </p:sldMasterIdLst>
  <p:notesMasterIdLst>
    <p:notesMasterId r:id="rId11"/>
  </p:notesMasterIdLst>
  <p:handoutMasterIdLst>
    <p:handoutMasterId r:id="rId12"/>
  </p:handoutMasterIdLst>
  <p:sldIdLst>
    <p:sldId id="564" r:id="rId3"/>
    <p:sldId id="719" r:id="rId4"/>
    <p:sldId id="723" r:id="rId5"/>
    <p:sldId id="735" r:id="rId6"/>
    <p:sldId id="722" r:id="rId7"/>
    <p:sldId id="736" r:id="rId8"/>
    <p:sldId id="734" r:id="rId9"/>
    <p:sldId id="732" r:id="rId10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99FF66"/>
    <a:srgbClr val="CCFF99"/>
    <a:srgbClr val="00FFFF"/>
    <a:srgbClr val="FFCC66"/>
    <a:srgbClr val="FF66CC"/>
    <a:srgbClr val="000099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0" autoAdjust="0"/>
    <p:restoredTop sz="99806" autoAdjust="0"/>
  </p:normalViewPr>
  <p:slideViewPr>
    <p:cSldViewPr>
      <p:cViewPr varScale="1">
        <p:scale>
          <a:sx n="74" d="100"/>
          <a:sy n="74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182" y="967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7332F3-DAF8-472B-828A-B8E6D3E2339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98384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788CEC9-98D2-48DC-8F91-12C922C55F9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8649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BFF-D977-4EEA-B66F-2F22A43805DD}" type="slidenum">
              <a:rPr lang="pt-BR" smtClean="0"/>
              <a:pPr/>
              <a:t>4</a:t>
            </a:fld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BFF-D977-4EEA-B66F-2F22A43805DD}" type="slidenum">
              <a:rPr lang="pt-BR" smtClean="0"/>
              <a:pPr/>
              <a:t>5</a:t>
            </a:fld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BFF-D977-4EEA-B66F-2F22A43805DD}" type="slidenum">
              <a:rPr lang="pt-BR" smtClean="0"/>
              <a:pPr/>
              <a:t>6</a:t>
            </a:fld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BFF-D977-4EEA-B66F-2F22A43805DD}" type="slidenum">
              <a:rPr lang="pt-BR" smtClean="0"/>
              <a:pPr/>
              <a:t>7</a:t>
            </a:fld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277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FD0BFF-D977-4EEA-B66F-2F22A43805DD}" type="slidenum">
              <a:rPr lang="pt-BR" smtClean="0"/>
              <a:pPr/>
              <a:t>8</a:t>
            </a:fld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EA61-02BA-4495-8735-24DA335FA3C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B5901-173B-40A2-8EAE-DAF018E95EF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202BE-8D61-4C68-8497-C11479DF457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E0343-16A6-4D05-804A-029B0D19ACD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AF48D-0CC9-4883-B154-EC46AA8F778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70F30-537F-4B70-93DB-A61094DCE49E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8B14B-0949-4FC7-AAC3-FE78915B0677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E745C-D19C-4BDC-B8EA-9863AE18897A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C9FC3-1A38-4FE1-8F62-1E34BBBAA31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FEF18-D4CC-4B85-BF2F-71301ED5A285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4C8C8-23D5-450E-8A41-2BA3554662F2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F2256-FBAD-4936-A69F-17B403763B56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FA01-5584-4ADD-B4BE-8D143C9521D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81215-1E96-4E6A-BF24-31DE063BF607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4EF5-A4D1-47EB-88E6-65C2A536559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B25A7-57E4-40AD-9839-7DAC7651ADC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E222A-68F9-46A9-8AAC-61C5AE6F7AA3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6530D-F954-4155-B8F8-F1CAAFC3D61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3F15C-0059-4398-80B7-8DACA9F8BF45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71904-82C3-4D8F-883D-32263803ED0C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359C-27BF-4144-AB23-83E09798934B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643FA-E099-47E1-B2B6-192E36FBF69A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CDF0F-D25C-4FEC-ADCB-47326109FEC7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682AF-A083-4726-8964-49FE49EE074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2299-0249-4E37-BDF1-7C910413AD18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37644-1B80-49F9-A38E-BC9CB033CA7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387C7-7280-49DD-98AD-D3C380934887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73DC5-B50C-4D45-A76C-0ADEA934A1A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BBEAB-BF49-4C43-9E3C-DEAD7FD8B50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D4B6-AC46-422E-87B8-7FB5AF03A64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94492-A798-450E-B59B-87698680FBF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63A6D-FEBE-427E-AD31-FAF7B5C6D692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9E728-705D-4841-BB96-5C9684F9DC0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254F2-2489-48C8-98BE-8523630E636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dirty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D4C15-8625-4026-84CB-8B793306824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365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365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E6DC384-CA41-41DB-93E7-16D82AB92DD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236565" name="Rectangle 21"/>
          <p:cNvSpPr>
            <a:spLocks noChangeArrowheads="1"/>
          </p:cNvSpPr>
          <p:nvPr/>
        </p:nvSpPr>
        <p:spPr bwMode="auto">
          <a:xfrm>
            <a:off x="-1588" y="785813"/>
            <a:ext cx="9163051" cy="6073775"/>
          </a:xfrm>
          <a:prstGeom prst="rect">
            <a:avLst/>
          </a:prstGeom>
          <a:gradFill rotWithShape="1">
            <a:gsLst>
              <a:gs pos="0">
                <a:srgbClr val="0000CC">
                  <a:gamma/>
                  <a:shade val="46275"/>
                  <a:invGamma/>
                </a:srgbClr>
              </a:gs>
              <a:gs pos="50000">
                <a:srgbClr val="0000CC"/>
              </a:gs>
              <a:gs pos="100000">
                <a:srgbClr val="0000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 dirty="0"/>
          </a:p>
        </p:txBody>
      </p:sp>
      <p:sp>
        <p:nvSpPr>
          <p:cNvPr id="236566" name="Line 22"/>
          <p:cNvSpPr>
            <a:spLocks noChangeShapeType="1"/>
          </p:cNvSpPr>
          <p:nvPr/>
        </p:nvSpPr>
        <p:spPr bwMode="auto">
          <a:xfrm>
            <a:off x="-1588" y="760413"/>
            <a:ext cx="9144001" cy="1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BR" dirty="0"/>
          </a:p>
        </p:txBody>
      </p:sp>
      <p:sp>
        <p:nvSpPr>
          <p:cNvPr id="236567" name="Text Box 23"/>
          <p:cNvSpPr txBox="1">
            <a:spLocks noChangeArrowheads="1"/>
          </p:cNvSpPr>
          <p:nvPr/>
        </p:nvSpPr>
        <p:spPr bwMode="auto">
          <a:xfrm>
            <a:off x="8172450" y="6519863"/>
            <a:ext cx="9715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4241E8EA-FDA6-4FF6-80E2-F61316891D18}" type="slidenum">
              <a:rPr lang="pt-BR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pPr algn="r">
                <a:spcBef>
                  <a:spcPct val="50000"/>
                </a:spcBef>
                <a:defRPr/>
              </a:pPr>
              <a:t>‹nº›</a:t>
            </a:fld>
            <a:endParaRPr lang="pt-B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1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  <p:sldLayoutId id="2147484012" r:id="rId12"/>
    <p:sldLayoutId id="2147483998" r:id="rId13"/>
    <p:sldLayoutId id="2147483999" r:id="rId14"/>
  </p:sldLayoutIdLst>
  <p:transition spd="slow">
    <p:cut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205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21D573-A046-42BB-8E9C-91E5B10F1FED}" type="datetimeFigureOut">
              <a:rPr lang="pt-BR"/>
              <a:pPr>
                <a:defRPr/>
              </a:pPr>
              <a:t>05/04/2018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864EE56-4945-4613-998A-15C0296913AE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  <p:sldLayoutId id="2147484004" r:id="rId5"/>
    <p:sldLayoutId id="2147484005" r:id="rId6"/>
    <p:sldLayoutId id="2147484006" r:id="rId7"/>
    <p:sldLayoutId id="2147484007" r:id="rId8"/>
    <p:sldLayoutId id="2147484008" r:id="rId9"/>
    <p:sldLayoutId id="2147484009" r:id="rId10"/>
    <p:sldLayoutId id="2147484010" r:id="rId11"/>
  </p:sldLayoutIdLst>
  <p:transition spd="slow">
    <p:cut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dfpcresponde@dfpc.eb.mil.b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forte.jor.br/wp-content/uploads/2010/07/Ex%C3%A9rcito-Brasilei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2231"/>
            <a:ext cx="9218612" cy="69139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-27384"/>
            <a:ext cx="9144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b="1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DIRETORIA DE FISCALIZAÇÃO DE PRODUTOS CONTROLADOS</a:t>
            </a:r>
          </a:p>
        </p:txBody>
      </p:sp>
      <p:pic>
        <p:nvPicPr>
          <p:cNvPr id="62466" name="Picture 2" descr="http://www.dfpc.eb.mil.br/images/SisFP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857233"/>
            <a:ext cx="5138503" cy="5857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-27384"/>
            <a:ext cx="9144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b="1" dirty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DIRETORIA DE FISCALIZAÇÃO DE PRODUTOS CONTROLADOS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425879" y="78579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chemeClr val="bg1"/>
                </a:solidFill>
              </a:rPr>
              <a:t>PROGRAMA</a:t>
            </a:r>
            <a:endParaRPr lang="pt-BR" b="1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6" t="22243" r="25155" b="11267"/>
          <a:stretch/>
        </p:blipFill>
        <p:spPr bwMode="auto">
          <a:xfrm>
            <a:off x="899592" y="1220147"/>
            <a:ext cx="7266402" cy="563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85794"/>
            <a:ext cx="9144000" cy="6072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t"/>
          <a:lstStyle/>
          <a:p>
            <a:pPr algn="just"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algn="just"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marL="174625" algn="just">
              <a:spcBef>
                <a:spcPts val="18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2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Exportação de PCE: perspectiva do SFPC</a:t>
            </a:r>
          </a:p>
          <a:p>
            <a:pPr marL="174625" algn="just">
              <a:spcBef>
                <a:spcPts val="18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2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Exportação de PCE: perspectiva do exportador</a:t>
            </a:r>
          </a:p>
          <a:p>
            <a:pPr marL="174625" algn="just">
              <a:spcBef>
                <a:spcPts val="18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2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Importação de PCE: perspectiva da DFPC/SFPC</a:t>
            </a:r>
          </a:p>
          <a:p>
            <a:pPr marL="174625" algn="just">
              <a:spcBef>
                <a:spcPts val="18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2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Importação de PCE: perspectiva do importador</a:t>
            </a:r>
          </a:p>
          <a:p>
            <a:pPr marL="174625" algn="just">
              <a:spcBef>
                <a:spcPts val="18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2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Portaria nº 56-COLOG (registros)</a:t>
            </a:r>
          </a:p>
          <a:p>
            <a:pPr marL="174625" algn="just">
              <a:spcBef>
                <a:spcPts val="18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2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Controles comerciais de defesa (EUA)</a:t>
            </a:r>
          </a:p>
        </p:txBody>
      </p:sp>
      <p:sp>
        <p:nvSpPr>
          <p:cNvPr id="6" name="Retângulo 5"/>
          <p:cNvSpPr/>
          <p:nvPr/>
        </p:nvSpPr>
        <p:spPr>
          <a:xfrm>
            <a:off x="0" y="-27384"/>
            <a:ext cx="9144000" cy="7396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sz="3200" b="1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TREINAMENTO</a:t>
            </a:r>
            <a:endParaRPr lang="pt-BR" sz="3200" b="1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85794"/>
            <a:ext cx="9144000" cy="6072206"/>
          </a:xfrm>
          <a:prstGeom prst="rect">
            <a:avLst/>
          </a:prstGeom>
          <a:ln w="25400"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t"/>
          <a:lstStyle/>
          <a:p>
            <a:pPr marL="174625" algn="ctr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marL="174625" algn="just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-27384"/>
            <a:ext cx="9144000" cy="7396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sz="3200" b="1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MANUAIS </a:t>
            </a:r>
            <a:endParaRPr lang="pt-BR" sz="3200" b="1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13125" t="11753" r="67291" b="10416"/>
          <a:stretch>
            <a:fillRect/>
          </a:stretch>
        </p:blipFill>
        <p:spPr bwMode="auto">
          <a:xfrm>
            <a:off x="2143107" y="785794"/>
            <a:ext cx="5092919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ângulo de cantos arredondados 7"/>
          <p:cNvSpPr/>
          <p:nvPr/>
        </p:nvSpPr>
        <p:spPr bwMode="auto">
          <a:xfrm>
            <a:off x="2428860" y="3805240"/>
            <a:ext cx="500066" cy="214314"/>
          </a:xfrm>
          <a:prstGeom prst="roundRect">
            <a:avLst/>
          </a:prstGeom>
          <a:noFill/>
          <a:ln w="19050" cap="flat" cmpd="sng" algn="ctr">
            <a:solidFill>
              <a:srgbClr val="FF0000">
                <a:alpha val="98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85794"/>
            <a:ext cx="9144000" cy="6072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t"/>
          <a:lstStyle/>
          <a:p>
            <a:pPr algn="just"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algn="just">
              <a:defRPr/>
            </a:pPr>
            <a:r>
              <a:rPr lang="pt-BR" sz="28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Os </a:t>
            </a:r>
            <a:r>
              <a:rPr lang="pt-BR" sz="28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grupos Importação PCE e Exportação PCE serão extintos.</a:t>
            </a:r>
          </a:p>
          <a:p>
            <a:pPr algn="just">
              <a:defRPr/>
            </a:pPr>
            <a:endParaRPr lang="pt-BR" sz="2800" b="1" dirty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algn="just">
              <a:defRPr/>
            </a:pPr>
            <a:r>
              <a:rPr lang="pt-BR" sz="28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Dúvidas sobre procedimentos do LPCO e LDI devem ser dirigidas à SRI.</a:t>
            </a:r>
            <a:endParaRPr lang="pt-BR" sz="2800" b="1" dirty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algn="just">
              <a:defRPr/>
            </a:pPr>
            <a:r>
              <a:rPr lang="pt-BR" sz="28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 </a:t>
            </a:r>
            <a:endParaRPr lang="pt-BR" sz="2800" b="1" dirty="0" smtClean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pt-BR" sz="2800" b="1" dirty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DFPC: Seção de Relações Institucionais (SRI): </a:t>
            </a:r>
          </a:p>
          <a:p>
            <a:pPr lvl="1"/>
            <a:r>
              <a:rPr lang="pt-BR" sz="2800" b="1" dirty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E-mail: </a:t>
            </a:r>
            <a:r>
              <a:rPr lang="pt-BR" sz="2800" b="1" dirty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  <a:hlinkClick r:id="rId3"/>
              </a:rPr>
              <a:t>dfpcresponde@dfpc.eb.mil.br</a:t>
            </a:r>
            <a:r>
              <a:rPr lang="pt-BR" sz="2800" b="1" dirty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;</a:t>
            </a:r>
          </a:p>
          <a:p>
            <a:pPr lvl="1"/>
            <a:r>
              <a:rPr lang="pt-BR" sz="2800" b="1" dirty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Telefones (61) 3415-6013 ou 3415-6230 ou 4393.</a:t>
            </a:r>
          </a:p>
          <a:p>
            <a:pPr algn="just">
              <a:defRPr/>
            </a:pPr>
            <a:endParaRPr lang="pt-BR" sz="2800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-27384"/>
            <a:ext cx="9144000" cy="7396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sz="3200" b="1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GRUPOS DE DISCUSSÃO WHATSAPP</a:t>
            </a:r>
            <a:endParaRPr lang="pt-BR" sz="3200" b="1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7547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85794"/>
            <a:ext cx="9144000" cy="6072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t"/>
          <a:lstStyle/>
          <a:p>
            <a:pPr marL="174625" algn="ctr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marL="174625" algn="just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-27384"/>
            <a:ext cx="9144000" cy="7396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sz="3200" b="1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GRUPOS DE DISCUSSÃO NO WHATSAPP</a:t>
            </a:r>
            <a:endParaRPr lang="pt-BR" sz="3200" b="1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1324261"/>
            <a:ext cx="86439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1825" indent="-457200" algn="ctr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40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ATENÇÃO!</a:t>
            </a:r>
          </a:p>
          <a:p>
            <a:pPr marL="631825" indent="-457200" algn="ctr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marL="180975" indent="-6350" algn="just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r>
              <a:rPr lang="pt-BR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A partir do dia 16 de abril de 2018, as exportações de PCE </a:t>
            </a:r>
            <a:r>
              <a:rPr lang="pt-BR" b="1" dirty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 </a:t>
            </a:r>
            <a:r>
              <a:rPr lang="pt-BR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passarão a ser autorizadas pelo módulo LPCO, em caráter facultativo.</a:t>
            </a:r>
          </a:p>
          <a:p>
            <a:pPr marL="180975" indent="-6350" algn="just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r>
              <a:rPr lang="pt-BR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A partir de 14 de maio de 2018 o uso do Módulo LPCO passará a ter caráter obrigatório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85794"/>
            <a:ext cx="9144000" cy="607220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t"/>
          <a:lstStyle/>
          <a:p>
            <a:pPr marL="174625" algn="ctr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  <a:p>
            <a:pPr marL="174625" algn="just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0" y="-27384"/>
            <a:ext cx="9144000" cy="73969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ct val="150000"/>
              </a:lnSpc>
              <a:spcAft>
                <a:spcPts val="1800"/>
              </a:spcAft>
              <a:defRPr/>
            </a:pPr>
            <a:r>
              <a:rPr lang="pt-BR" sz="3200" b="1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NOVA CAPACITAÇÃO</a:t>
            </a:r>
            <a:endParaRPr lang="pt-BR" sz="3200" b="1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14282" y="1357298"/>
            <a:ext cx="86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76325" indent="-901700" algn="ctr">
              <a:spcBef>
                <a:spcPts val="1200"/>
              </a:spcBef>
              <a:tabLst>
                <a:tab pos="8610600" algn="l"/>
                <a:tab pos="8966200" algn="l"/>
              </a:tabLst>
              <a:defRPr/>
            </a:pPr>
            <a:r>
              <a:rPr lang="pt-BR" sz="3600" b="1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AGRADECIMENTOS</a:t>
            </a:r>
            <a:endParaRPr lang="pt-BR" b="1" dirty="0" smtClean="0">
              <a:ln w="1905"/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Calibri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857224" y="2285992"/>
            <a:ext cx="592239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  <a:buFontTx/>
              <a:buChar char="-"/>
            </a:pPr>
            <a:r>
              <a:rPr lang="pt-BR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Fundação Habitacional do Exército - FHE;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pt-BR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Embaixada dos Estados Unidos da América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pt-BR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AGP do Brasil;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pt-BR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CAOA Montadora; e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pt-BR" dirty="0" smtClean="0">
                <a:ln w="1905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Calibri" pitchFamily="34" charset="0"/>
              </a:rPr>
              <a:t>Comando da 5ª Região Militar.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anagem">
  <a:themeElements>
    <a:clrScheme name="Origem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lanagem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lanage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age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age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nage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nage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apresentação\Planagem.pot</Template>
  <TotalTime>10882</TotalTime>
  <Words>193</Words>
  <Application>Microsoft Office PowerPoint</Application>
  <PresentationFormat>Apresentação na tela (4:3)</PresentationFormat>
  <Paragraphs>39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8</vt:i4>
      </vt:variant>
    </vt:vector>
  </HeadingPairs>
  <TitlesOfParts>
    <vt:vector size="10" baseType="lpstr">
      <vt:lpstr>Planagem</vt:lpstr>
      <vt:lpstr>Personalizar 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PARTICULAR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MARCIO</dc:creator>
  <cp:lastModifiedBy>FHE e POUPEX</cp:lastModifiedBy>
  <cp:revision>1279</cp:revision>
  <dcterms:created xsi:type="dcterms:W3CDTF">2004-10-30T20:13:44Z</dcterms:created>
  <dcterms:modified xsi:type="dcterms:W3CDTF">2018-04-05T18:15:55Z</dcterms:modified>
</cp:coreProperties>
</file>