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30"/>
  </p:notesMasterIdLst>
  <p:handoutMasterIdLst>
    <p:handoutMasterId r:id="rId31"/>
  </p:handoutMasterIdLst>
  <p:sldIdLst>
    <p:sldId id="824" r:id="rId2"/>
    <p:sldId id="919" r:id="rId3"/>
    <p:sldId id="920" r:id="rId4"/>
    <p:sldId id="906" r:id="rId5"/>
    <p:sldId id="907" r:id="rId6"/>
    <p:sldId id="909" r:id="rId7"/>
    <p:sldId id="908" r:id="rId8"/>
    <p:sldId id="882" r:id="rId9"/>
    <p:sldId id="923" r:id="rId10"/>
    <p:sldId id="924" r:id="rId11"/>
    <p:sldId id="883" r:id="rId12"/>
    <p:sldId id="925" r:id="rId13"/>
    <p:sldId id="926" r:id="rId14"/>
    <p:sldId id="918" r:id="rId15"/>
    <p:sldId id="884" r:id="rId16"/>
    <p:sldId id="885" r:id="rId17"/>
    <p:sldId id="927" r:id="rId18"/>
    <p:sldId id="830" r:id="rId19"/>
    <p:sldId id="875" r:id="rId20"/>
    <p:sldId id="831" r:id="rId21"/>
    <p:sldId id="868" r:id="rId22"/>
    <p:sldId id="881" r:id="rId23"/>
    <p:sldId id="880" r:id="rId24"/>
    <p:sldId id="870" r:id="rId25"/>
    <p:sldId id="916" r:id="rId26"/>
    <p:sldId id="921" r:id="rId27"/>
    <p:sldId id="922" r:id="rId28"/>
    <p:sldId id="779" r:id="rId29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59D0"/>
    <a:srgbClr val="003600"/>
    <a:srgbClr val="008000"/>
    <a:srgbClr val="F5640B"/>
    <a:srgbClr val="005400"/>
    <a:srgbClr val="001C42"/>
    <a:srgbClr val="002E6C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Estilo Médio 4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03447BB-5D67-496B-8E87-E561075AD55C}" styleName="Estilo Escuro 1 - Ênfas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Estilo Escuro 1 - Ênfas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Estilo Escuro 1 - Ênfas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158" autoAdjust="0"/>
    <p:restoredTop sz="83154" autoAdjust="0"/>
  </p:normalViewPr>
  <p:slideViewPr>
    <p:cSldViewPr>
      <p:cViewPr>
        <p:scale>
          <a:sx n="60" d="100"/>
          <a:sy n="60" d="100"/>
        </p:scale>
        <p:origin x="-1746" y="-37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3127"/>
        <p:guide orient="horz" pos="3110"/>
        <p:guide orient="horz" pos="3144"/>
        <p:guide pos="2101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C7C97D6-CF21-4E08-870A-DAECCE5EA9E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C3B2D50-3809-44C3-B885-3BC1B8BAAC41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alt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7713"/>
            <a:ext cx="4954587" cy="3716337"/>
          </a:xfrm>
          <a:solidFill>
            <a:srgbClr val="FFFFFF"/>
          </a:solidFill>
          <a:ln/>
        </p:spPr>
      </p:sp>
      <p:sp>
        <p:nvSpPr>
          <p:cNvPr id="931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6463" y="4713288"/>
            <a:ext cx="4986337" cy="4470400"/>
          </a:xfrm>
          <a:ln/>
          <a:extLst>
            <a:ext uri="{909E8E84-426E-40DD-AFC4-6F175D3DCCD1}"/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r>
              <a:rPr lang="pt-BR" dirty="0"/>
              <a:t>As Operações de Fiscalização de Produtos Controlados foram executadas com grande intensidade, buscando, dentre outros objetivos: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Ampliar sensivelmente as ações de Fiscalização de Produtos Controlados (FPC).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Possibilitar o emprego do Princípio de Guerra da Massa nas Operações, proporcionando maior efetividade às Operações.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Intensificar as operações em ambiente interagências na FPC.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Fortalecer a imagem do Exército Brasileiro perante a Sociedade Brasileira.</a:t>
            </a:r>
          </a:p>
          <a:p>
            <a:pPr>
              <a:buFont typeface="Arial" pitchFamily="34" charset="0"/>
              <a:buNone/>
              <a:defRPr/>
            </a:pPr>
            <a:r>
              <a:rPr lang="pt-BR" dirty="0"/>
              <a:t>Todas essas operações permitiram a preparação e o emprego de mais de 200 equipes de fiscalização em todo o território nacional, executando cerca de 2.300 ações de fiscalização de empresas com atividades reguladas pelo </a:t>
            </a:r>
            <a:r>
              <a:rPr lang="pt-BR" dirty="0" err="1"/>
              <a:t>Sis</a:t>
            </a:r>
            <a:r>
              <a:rPr lang="pt-BR" dirty="0"/>
              <a:t> FPC. </a:t>
            </a:r>
          </a:p>
          <a:p>
            <a:pPr>
              <a:buFont typeface="Arial" pitchFamily="34" charset="0"/>
              <a:buNone/>
              <a:defRPr/>
            </a:pPr>
            <a:endParaRPr lang="pt-BR" dirty="0"/>
          </a:p>
          <a:p>
            <a:pPr>
              <a:defRPr/>
            </a:pPr>
            <a:endParaRPr lang="pt-BR" altLang="pt-BR" dirty="0"/>
          </a:p>
        </p:txBody>
      </p:sp>
      <p:sp>
        <p:nvSpPr>
          <p:cNvPr id="41988" name="Espaço Reservado para Número de Slide 4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BC009CF8-2EFE-4E85-823C-EBD04C1B1358}" type="slidenum">
              <a:rPr lang="pt-BR" altLang="pt-BR" sz="1200">
                <a:solidFill>
                  <a:srgbClr val="000000"/>
                </a:solidFill>
              </a:rPr>
              <a:pPr algn="r"/>
              <a:t>21</a:t>
            </a:fld>
            <a:endParaRPr lang="pt-BR" altLang="pt-BR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BR" smtClean="0"/>
              <a:t>A DFPC e do Sis FPC vivem um momento de profunda mudança, verdadeira transformação, que impactarão a forma com que cumpre sua nossa missão, com significativos ganhos de eficiência, eficácia e efetividade.</a:t>
            </a:r>
          </a:p>
          <a:p>
            <a:endParaRPr lang="pt-BR" smtClean="0"/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9F65A4-71A4-4E66-8EC3-511AB3B3C87C}" type="slidenum">
              <a:rPr lang="pt-BR" smtClean="0"/>
              <a:pPr>
                <a:defRPr/>
              </a:pPr>
              <a:t>28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Forma livre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6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FCE9-96CA-4A82-A352-41E2032D0113}" type="datetimeFigureOut">
              <a:rPr lang="pt-BR"/>
              <a:pPr>
                <a:defRPr/>
              </a:pPr>
              <a:t>05/04/2018</a:t>
            </a:fld>
            <a:endParaRPr lang="pt-BR"/>
          </a:p>
        </p:txBody>
      </p:sp>
      <p:sp>
        <p:nvSpPr>
          <p:cNvPr id="7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DEFAE-11B0-44B0-AB81-5A68D28126D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B2656-F582-4084-80DD-1B197D0FA3E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C31CC-92AE-4BC7-8B0C-5CB188214F7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8" descr="DFPC 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115888"/>
            <a:ext cx="5524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C52CA70-59D9-4CB3-AE47-D99D0C85FF8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:\Figuras\Brasão E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4450"/>
            <a:ext cx="6540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H:\Figuras\Brasao_Dfpc_Fundo_ Transparente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8325" y="44450"/>
            <a:ext cx="7048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23"/>
          <p:cNvSpPr>
            <a:spLocks noChangeArrowheads="1"/>
          </p:cNvSpPr>
          <p:nvPr userDrawn="1"/>
        </p:nvSpPr>
        <p:spPr bwMode="auto">
          <a:xfrm>
            <a:off x="-11113" y="1052513"/>
            <a:ext cx="9166226" cy="5770562"/>
          </a:xfrm>
          <a:prstGeom prst="rect">
            <a:avLst/>
          </a:prstGeom>
          <a:solidFill>
            <a:srgbClr val="16046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t-BR" altLang="pt-BR">
              <a:solidFill>
                <a:prstClr val="white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2B8B4-6A22-44CE-BBBB-D3B253434A2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76223-05E8-4E89-8273-DEB11744D0B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Forma livre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D3497-D320-407A-899D-85750B92B33A}" type="datetimeFigureOut">
              <a:rPr lang="pt-BR"/>
              <a:pPr>
                <a:defRPr/>
              </a:pPr>
              <a:t>05/04/2018</a:t>
            </a:fld>
            <a:endParaRPr lang="pt-BR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8ED6-73CE-4397-AAD1-1292BBDC981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90E1-FE5E-40E1-BA7D-A5B3867940A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2E7BF-72A8-43E1-BE3B-EF4ECBBBA96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657A6-0DFF-4EFD-AFCA-5262C5CE693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C6E06-DB5C-4231-973C-FED11F0BCA60}" type="datetimeFigureOut">
              <a:rPr lang="en-US"/>
              <a:pPr>
                <a:defRPr/>
              </a:pPr>
              <a:t>4/5/2018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EF10-B905-49EC-A0B8-EEC384845A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53F22-288A-497C-A710-3D5C53B1D8D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12AA6-EDF3-46FC-B9F6-DA0627823C2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28" name="Espaço Reservado para Título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en-US" smtClean="0"/>
          </a:p>
        </p:txBody>
      </p:sp>
      <p:sp>
        <p:nvSpPr>
          <p:cNvPr id="1029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D2EB04C-D980-4506-9450-A4FDC885146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pic>
        <p:nvPicPr>
          <p:cNvPr id="1033" name="Imagem 10" descr="logo_eb.gif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255588" y="-26988"/>
            <a:ext cx="500062" cy="81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Picture 3"/>
          <p:cNvSpPr>
            <a:spLocks noChangeAspect="1" noChangeArrowheads="1"/>
          </p:cNvSpPr>
          <p:nvPr userDrawn="1"/>
        </p:nvSpPr>
        <p:spPr bwMode="auto">
          <a:xfrm>
            <a:off x="8396288" y="152400"/>
            <a:ext cx="47625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1035" name="Imagem 13" descr="DFPC SLIDE.jpg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382000" y="152400"/>
            <a:ext cx="49053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17" r:id="rId2"/>
    <p:sldLayoutId id="2147483823" r:id="rId3"/>
    <p:sldLayoutId id="2147483818" r:id="rId4"/>
    <p:sldLayoutId id="2147483824" r:id="rId5"/>
    <p:sldLayoutId id="2147483819" r:id="rId6"/>
    <p:sldLayoutId id="2147483825" r:id="rId7"/>
    <p:sldLayoutId id="2147483826" r:id="rId8"/>
    <p:sldLayoutId id="2147483827" r:id="rId9"/>
    <p:sldLayoutId id="2147483820" r:id="rId10"/>
    <p:sldLayoutId id="2147483821" r:id="rId11"/>
    <p:sldLayoutId id="2147483828" r:id="rId12"/>
    <p:sldLayoutId id="2147483829" r:id="rId13"/>
    <p:sldLayoutId id="2147483830" r:id="rId14"/>
    <p:sldLayoutId id="2147483831" r:id="rId15"/>
    <p:sldLayoutId id="2147483832" r:id="rId16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395536" y="367669"/>
            <a:ext cx="8352928" cy="1661993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altLang="pt-BR" sz="3400" dirty="0" smtClean="0">
                <a:solidFill>
                  <a:srgbClr val="FFC000"/>
                </a:solidFill>
                <a:latin typeface="Arial Black" pitchFamily="34" charset="0"/>
                <a:cs typeface="+mn-cs"/>
              </a:rPr>
              <a:t>DFPC</a:t>
            </a:r>
          </a:p>
          <a:p>
            <a:pPr algn="ctr">
              <a:defRPr/>
            </a:pPr>
            <a:r>
              <a:rPr lang="pt-BR" altLang="pt-BR" sz="3400" dirty="0" smtClean="0">
                <a:latin typeface="Arial Black" pitchFamily="34" charset="0"/>
                <a:cs typeface="+mn-cs"/>
              </a:rPr>
              <a:t>Sistema </a:t>
            </a:r>
            <a:r>
              <a:rPr lang="pt-BR" altLang="pt-BR" sz="3400" dirty="0">
                <a:latin typeface="Arial Black" pitchFamily="34" charset="0"/>
                <a:cs typeface="+mn-cs"/>
              </a:rPr>
              <a:t>de Fiscalização de Produtos Controlados</a:t>
            </a:r>
          </a:p>
        </p:txBody>
      </p:sp>
      <p:pic>
        <p:nvPicPr>
          <p:cNvPr id="4" name="Imagem 3" descr="SisFPC - Logo - Fundo Branc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3429000"/>
            <a:ext cx="2190750" cy="2498725"/>
          </a:xfrm>
          <a:prstGeom prst="rect">
            <a:avLst/>
          </a:prstGeom>
          <a:ln>
            <a:noFill/>
          </a:ln>
          <a:effectLst>
            <a:outerShdw blurRad="114300" dir="2400000" sx="107000" sy="107000" algn="tl" rotWithShape="0">
              <a:srgbClr val="000000">
                <a:alpha val="74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5" name="Imagem 4"/>
          <p:cNvPicPr/>
          <p:nvPr/>
        </p:nvPicPr>
        <p:blipFill>
          <a:blip r:embed="rId3"/>
          <a:srcRect l="13227" t="8464" r="14286" b="7523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Imagem 6"/>
          <p:cNvPicPr>
            <a:picLocks noChangeAspect="1" noChangeArrowheads="1"/>
          </p:cNvPicPr>
          <p:nvPr/>
        </p:nvPicPr>
        <p:blipFill>
          <a:blip r:embed="rId3"/>
          <a:srcRect t="2319" r="43176" b="9129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5" name="Imagem 4"/>
          <p:cNvPicPr/>
          <p:nvPr/>
        </p:nvPicPr>
        <p:blipFill>
          <a:blip r:embed="rId3"/>
          <a:srcRect t="7523" r="1587"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6" name="Imagem 5"/>
          <p:cNvPicPr/>
          <p:nvPr/>
        </p:nvPicPr>
        <p:blipFill>
          <a:blip r:embed="rId3"/>
          <a:srcRect t="6897" r="1587"/>
          <a:stretch>
            <a:fillRect/>
          </a:stretch>
        </p:blipFill>
        <p:spPr bwMode="auto">
          <a:xfrm>
            <a:off x="0" y="1071547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5603" name="Imagem 3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500063" y="0"/>
            <a:ext cx="8001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       </a:t>
            </a:r>
          </a:p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  <a:endParaRPr lang="pt-BR" sz="3200" dirty="0">
              <a:cs typeface="+mn-cs"/>
            </a:endParaRPr>
          </a:p>
        </p:txBody>
      </p:sp>
      <p:pic>
        <p:nvPicPr>
          <p:cNvPr id="8" name="Espaço Reservado para Conteúdo 7"/>
          <p:cNvPicPr>
            <a:picLocks noGrp="1"/>
          </p:cNvPicPr>
          <p:nvPr>
            <p:ph idx="1"/>
          </p:nvPr>
        </p:nvPicPr>
        <p:blipFill>
          <a:blip r:embed="rId3"/>
          <a:srcRect t="6270"/>
          <a:stretch>
            <a:fillRect/>
          </a:stretch>
        </p:blipFill>
        <p:spPr bwMode="auto">
          <a:xfrm>
            <a:off x="0" y="928670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928663" y="428604"/>
            <a:ext cx="7286676" cy="553998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30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endParaRPr lang="pt-BR" sz="30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6" name="Imagem 5"/>
          <p:cNvPicPr/>
          <p:nvPr/>
        </p:nvPicPr>
        <p:blipFill>
          <a:blip r:embed="rId3"/>
          <a:srcRect t="6270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5" name="Imagem 4"/>
          <p:cNvPicPr/>
          <p:nvPr/>
        </p:nvPicPr>
        <p:blipFill>
          <a:blip r:embed="rId3"/>
          <a:srcRect l="19577" t="15987" r="20811" b="14107"/>
          <a:stretch>
            <a:fillRect/>
          </a:stretch>
        </p:blipFill>
        <p:spPr bwMode="auto">
          <a:xfrm>
            <a:off x="0" y="1142984"/>
            <a:ext cx="9143999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6" name="Imagem 5"/>
          <p:cNvPicPr/>
          <p:nvPr/>
        </p:nvPicPr>
        <p:blipFill>
          <a:blip r:embed="rId3"/>
          <a:srcRect l="19400" t="15361" r="20635" b="14420"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Imagem 3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riângulo isósceles 7"/>
          <p:cNvSpPr/>
          <p:nvPr/>
        </p:nvSpPr>
        <p:spPr bwMode="auto">
          <a:xfrm rot="5400000">
            <a:off x="3321836" y="1555844"/>
            <a:ext cx="785816" cy="285752"/>
          </a:xfrm>
          <a:prstGeom prst="triangle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/>
          <a:lstStyle/>
          <a:p>
            <a:pPr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214290"/>
            <a:ext cx="785818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28679" name="Imagem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Imagem 49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Imagem 28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29701" name="Imagem 6"/>
          <p:cNvPicPr>
            <a:picLocks noChangeAspect="1" noChangeArrowheads="1"/>
          </p:cNvPicPr>
          <p:nvPr/>
        </p:nvPicPr>
        <p:blipFill>
          <a:blip r:embed="rId4"/>
          <a:srcRect l="8466" t="7210" r="5467" b="6897"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ítulo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7972425" cy="654050"/>
          </a:xfrm>
        </p:spPr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15363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Espaço Reservado para Conteúdo 4"/>
          <p:cNvSpPr>
            <a:spLocks noGrp="1"/>
          </p:cNvSpPr>
          <p:nvPr>
            <p:ph idx="1"/>
          </p:nvPr>
        </p:nvSpPr>
        <p:spPr>
          <a:xfrm>
            <a:off x="642910" y="2428868"/>
            <a:ext cx="7467600" cy="22574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pt-BR" sz="4000" b="1" dirty="0" smtClean="0"/>
              <a:t>PROCESSO DE ANÁLISE DE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pt-BR" sz="4000" b="1" dirty="0" smtClean="0"/>
              <a:t>LICENCIAMENTO DIRETO DE IMPORTAÇÃO</a:t>
            </a:r>
          </a:p>
        </p:txBody>
      </p:sp>
      <p:sp>
        <p:nvSpPr>
          <p:cNvPr id="15365" name="CaixaDeTexto 5"/>
          <p:cNvSpPr txBox="1">
            <a:spLocks noChangeArrowheads="1"/>
          </p:cNvSpPr>
          <p:nvPr/>
        </p:nvSpPr>
        <p:spPr bwMode="auto">
          <a:xfrm>
            <a:off x="642938" y="0"/>
            <a:ext cx="785812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b="1" dirty="0" smtClean="0">
                <a:solidFill>
                  <a:srgbClr val="FFC000"/>
                </a:solidFill>
              </a:rPr>
              <a:t>DFPC</a:t>
            </a:r>
            <a:r>
              <a:rPr lang="pt-BR" b="1" dirty="0" smtClean="0">
                <a:solidFill>
                  <a:srgbClr val="FFC000"/>
                </a:solidFill>
              </a:rPr>
              <a:t> </a:t>
            </a:r>
            <a:r>
              <a:rPr lang="pt-BR" sz="2800" b="1" dirty="0" smtClean="0"/>
              <a:t>– </a:t>
            </a:r>
            <a:r>
              <a:rPr lang="pt-BR" sz="2800" b="1" dirty="0"/>
              <a:t>DIVISÃO DE </a:t>
            </a:r>
            <a:r>
              <a:rPr lang="pt-BR" sz="2800" b="1" dirty="0" smtClean="0"/>
              <a:t>CONTROLE</a:t>
            </a:r>
          </a:p>
          <a:p>
            <a:pPr algn="ctr"/>
            <a:r>
              <a:rPr lang="pt-BR" b="1" dirty="0" smtClean="0">
                <a:solidFill>
                  <a:srgbClr val="FFFF00"/>
                </a:solidFill>
              </a:rPr>
              <a:t>SEÇÃO </a:t>
            </a:r>
            <a:r>
              <a:rPr lang="pt-BR" b="1" dirty="0">
                <a:solidFill>
                  <a:srgbClr val="FFFF00"/>
                </a:solidFill>
              </a:rPr>
              <a:t>DE COMÉRCIO EXTERIOR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m 16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0724" name="Imagem 4"/>
          <p:cNvPicPr>
            <a:picLocks noChangeAspect="1" noChangeArrowheads="1"/>
          </p:cNvPicPr>
          <p:nvPr/>
        </p:nvPicPr>
        <p:blipFill>
          <a:blip r:embed="rId4"/>
          <a:srcRect l="1411" t="7210" r="1057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m 6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Imagem 17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1749" name="Imagem 5"/>
          <p:cNvPicPr>
            <a:picLocks noChangeAspect="1" noChangeArrowheads="1"/>
          </p:cNvPicPr>
          <p:nvPr/>
        </p:nvPicPr>
        <p:blipFill>
          <a:blip r:embed="rId5"/>
          <a:srcRect l="882" t="2821" r="88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Imagem 5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Imagem 6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2773" name="Imagem 5"/>
          <p:cNvPicPr>
            <a:picLocks noChangeAspect="1" noChangeArrowheads="1"/>
          </p:cNvPicPr>
          <p:nvPr/>
        </p:nvPicPr>
        <p:blipFill>
          <a:blip r:embed="rId4"/>
          <a:srcRect l="882" t="6897" r="88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m 2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Imagem 4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3797" name="Imagem 6"/>
          <p:cNvPicPr>
            <a:picLocks noChangeAspect="1" noChangeArrowheads="1"/>
          </p:cNvPicPr>
          <p:nvPr/>
        </p:nvPicPr>
        <p:blipFill>
          <a:blip r:embed="rId4"/>
          <a:srcRect l="882" t="6897" r="1764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4820" name="Imagem 4"/>
          <p:cNvPicPr>
            <a:picLocks noChangeAspect="1" noChangeArrowheads="1"/>
          </p:cNvPicPr>
          <p:nvPr/>
        </p:nvPicPr>
        <p:blipFill>
          <a:blip r:embed="rId3"/>
          <a:srcRect l="1234" t="7837" r="2821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142984"/>
            <a:ext cx="8329642" cy="535785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vincular o dossiê ao processo;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Lançar a LI sem o dossiê;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A finalidade da importação não corresponde à apostilada ao CR/TR;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LDI sem número do processo anuente: nº do CII ou do CR precedido do “R”;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anexar documentos importantes: contratos, cópias de protocolos de </a:t>
            </a:r>
            <a:r>
              <a:rPr lang="pt-BR" dirty="0" err="1" smtClean="0">
                <a:solidFill>
                  <a:schemeClr val="bg1"/>
                </a:solidFill>
              </a:rPr>
              <a:t>apostilamentos</a:t>
            </a:r>
            <a:r>
              <a:rPr lang="pt-BR" dirty="0" smtClean="0">
                <a:solidFill>
                  <a:schemeClr val="bg1"/>
                </a:solidFill>
              </a:rPr>
              <a:t>, documentos relacionados à importação temporária para exposição, </a:t>
            </a:r>
            <a:r>
              <a:rPr lang="pt-BR" dirty="0" err="1" smtClean="0">
                <a:solidFill>
                  <a:schemeClr val="bg1"/>
                </a:solidFill>
              </a:rPr>
              <a:t>etc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14348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500034" y="1714488"/>
            <a:ext cx="8329642" cy="435771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anexar ao dossiê as taxas referentes à importação e desembaraço alfandegário;</a:t>
            </a:r>
          </a:p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Preencher a LI com dados diferentes do CII;</a:t>
            </a:r>
          </a:p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solicitar parecer prévio para PCE que possuem produtos nacionais com características similares (EVN com IV e/ou termal, armas de fogo, </a:t>
            </a:r>
            <a:r>
              <a:rPr lang="pt-BR" dirty="0" err="1" smtClean="0">
                <a:solidFill>
                  <a:schemeClr val="bg1"/>
                </a:solidFill>
              </a:rPr>
              <a:t>etc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42910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9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428596" y="1785926"/>
            <a:ext cx="8329642" cy="364333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just"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solicitar parecer prévio de laudos para fogos de artifício; </a:t>
            </a:r>
          </a:p>
          <a:p>
            <a:pPr algn="just"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Após cumprida uma exigência de LI (somente nos casos de falta de documentação para análise) o importador esquece de avisar o cumprimento da mesma no Google Docs.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42910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2678113" y="5214938"/>
            <a:ext cx="3995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800">
                <a:solidFill>
                  <a:srgbClr val="000096"/>
                </a:solidFill>
                <a:latin typeface="Arial Black" pitchFamily="34" charset="0"/>
              </a:rPr>
              <a:t>Você Pode Confiar!</a:t>
            </a:r>
          </a:p>
        </p:txBody>
      </p:sp>
      <p:sp>
        <p:nvSpPr>
          <p:cNvPr id="11" name="CaixaDeTexto 10"/>
          <p:cNvSpPr txBox="1">
            <a:spLocks noChangeArrowheads="1"/>
          </p:cNvSpPr>
          <p:nvPr/>
        </p:nvSpPr>
        <p:spPr bwMode="auto">
          <a:xfrm>
            <a:off x="2740025" y="4125913"/>
            <a:ext cx="387191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7500" b="1">
                <a:solidFill>
                  <a:schemeClr val="bg1"/>
                </a:solidFill>
                <a:latin typeface="Arial Black" pitchFamily="34" charset="0"/>
                <a:cs typeface="Tahoma" pitchFamily="34" charset="0"/>
              </a:rPr>
              <a:t>SisFPC</a:t>
            </a:r>
          </a:p>
        </p:txBody>
      </p:sp>
      <p:pic>
        <p:nvPicPr>
          <p:cNvPr id="12" name="Imagem 11" descr="amarel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2009775"/>
            <a:ext cx="192881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 descr="azu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785813"/>
            <a:ext cx="15938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m 13" descr="vermelh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857250"/>
            <a:ext cx="2206625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0C0C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5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30"/>
                            </p:stCondLst>
                            <p:childTnLst>
                              <p:par>
                                <p:cTn id="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0" y="784225"/>
            <a:ext cx="9163050" cy="6073775"/>
          </a:xfrm>
          <a:prstGeom prst="rect">
            <a:avLst/>
          </a:prstGeom>
          <a:gradFill rotWithShape="1">
            <a:gsLst>
              <a:gs pos="0">
                <a:srgbClr val="00005E"/>
              </a:gs>
              <a:gs pos="50000">
                <a:srgbClr val="0000CC"/>
              </a:gs>
              <a:gs pos="100000">
                <a:srgbClr val="0000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 b="1" dirty="0"/>
          </a:p>
        </p:txBody>
      </p:sp>
      <p:sp>
        <p:nvSpPr>
          <p:cNvPr id="13315" name="Rectangle 39"/>
          <p:cNvSpPr>
            <a:spLocks noChangeArrowheads="1"/>
          </p:cNvSpPr>
          <p:nvPr/>
        </p:nvSpPr>
        <p:spPr bwMode="auto">
          <a:xfrm rot="10800000" flipV="1">
            <a:off x="0" y="928688"/>
            <a:ext cx="9182100" cy="64293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3200" b="1" dirty="0" smtClean="0"/>
              <a:t>LICENCIAMENTO DIRETO DE IMPORTAÇÃO</a:t>
            </a:r>
            <a:endParaRPr lang="pt-BR" sz="3200" b="1" dirty="0"/>
          </a:p>
        </p:txBody>
      </p:sp>
      <p:sp>
        <p:nvSpPr>
          <p:cNvPr id="13316" name="Rectangle 39"/>
          <p:cNvSpPr>
            <a:spLocks noChangeArrowheads="1"/>
          </p:cNvSpPr>
          <p:nvPr/>
        </p:nvSpPr>
        <p:spPr bwMode="auto">
          <a:xfrm>
            <a:off x="0" y="0"/>
            <a:ext cx="9182100" cy="8572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sp>
        <p:nvSpPr>
          <p:cNvPr id="13317" name="Rectangle 44"/>
          <p:cNvSpPr>
            <a:spLocks noChangeArrowheads="1"/>
          </p:cNvSpPr>
          <p:nvPr/>
        </p:nvSpPr>
        <p:spPr bwMode="auto">
          <a:xfrm>
            <a:off x="0" y="0"/>
            <a:ext cx="9232900" cy="952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85728"/>
            <a:ext cx="9001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500034" y="2285992"/>
            <a:ext cx="821537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pt-BR" dirty="0" smtClean="0"/>
              <a:t> </a:t>
            </a:r>
            <a:r>
              <a:rPr lang="pt-BR" b="1" dirty="0" smtClean="0"/>
              <a:t>LDI UNIFICADA PARA TODAS AS FAIXAS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pt-BR" b="1" dirty="0"/>
              <a:t> </a:t>
            </a:r>
            <a:r>
              <a:rPr lang="pt-BR" b="1" dirty="0" smtClean="0"/>
              <a:t>FAIXA VERDE COM DEFERIMENTO A CARGO DA DFPC;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pt-BR" b="1" dirty="0"/>
              <a:t> </a:t>
            </a:r>
            <a:r>
              <a:rPr lang="pt-BR" b="1" dirty="0" smtClean="0"/>
              <a:t>FAIXA VERMELHA E AMARELA: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 err="1" smtClean="0">
                <a:solidFill>
                  <a:srgbClr val="FFC000"/>
                </a:solidFill>
              </a:rPr>
              <a:t>Autz</a:t>
            </a:r>
            <a:r>
              <a:rPr lang="pt-BR" b="1" dirty="0" smtClean="0">
                <a:solidFill>
                  <a:srgbClr val="FFC000"/>
                </a:solidFill>
              </a:rPr>
              <a:t> de embarque a cargo da DFPC;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>
                <a:solidFill>
                  <a:srgbClr val="FFC000"/>
                </a:solidFill>
              </a:rPr>
              <a:t> </a:t>
            </a:r>
            <a:r>
              <a:rPr lang="pt-BR" b="1" dirty="0" smtClean="0">
                <a:solidFill>
                  <a:srgbClr val="FFC000"/>
                </a:solidFill>
              </a:rPr>
              <a:t>Deferimento a cargo do SFPC.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endParaRPr lang="pt-B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Imagem 4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PORTAL SISCOMEX</a:t>
            </a:r>
          </a:p>
        </p:txBody>
      </p:sp>
      <p:pic>
        <p:nvPicPr>
          <p:cNvPr id="19461" name="Imagem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Imagem 10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SISCOMEX IMPORTAÇÃO</a:t>
            </a:r>
          </a:p>
        </p:txBody>
      </p:sp>
      <p:pic>
        <p:nvPicPr>
          <p:cNvPr id="20485" name="Imagem 6"/>
          <p:cNvPicPr>
            <a:picLocks noChangeAspect="1" noChangeArrowheads="1"/>
          </p:cNvPicPr>
          <p:nvPr/>
        </p:nvPicPr>
        <p:blipFill>
          <a:blip r:embed="rId5"/>
          <a:srcRect l="8466" t="7210" r="5467" b="6897"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Imagem 6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21509" name="Imagem 5"/>
          <p:cNvPicPr>
            <a:picLocks noChangeAspect="1" noChangeArrowheads="1"/>
          </p:cNvPicPr>
          <p:nvPr/>
        </p:nvPicPr>
        <p:blipFill>
          <a:blip r:embed="rId5"/>
          <a:srcRect l="3526" t="7210" r="529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Imagem 2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22533" name="Imagem 5"/>
          <p:cNvPicPr>
            <a:picLocks noChangeAspect="1" noChangeArrowheads="1"/>
          </p:cNvPicPr>
          <p:nvPr/>
        </p:nvPicPr>
        <p:blipFill>
          <a:blip r:embed="rId5"/>
          <a:srcRect l="3703" t="7210" r="5115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5" name="Imagem 4"/>
          <p:cNvPicPr/>
          <p:nvPr/>
        </p:nvPicPr>
        <p:blipFill>
          <a:blip r:embed="rId3"/>
          <a:srcRect t="7523" r="1411"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6" name="Imagem 5"/>
          <p:cNvPicPr/>
          <p:nvPr/>
        </p:nvPicPr>
        <p:blipFill>
          <a:blip r:embed="rId3"/>
          <a:srcRect t="7837" r="1411"/>
          <a:stretch>
            <a:fillRect/>
          </a:stretch>
        </p:blipFill>
        <p:spPr bwMode="auto">
          <a:xfrm>
            <a:off x="0" y="1071546"/>
            <a:ext cx="9144000" cy="578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écnica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14176</TotalTime>
  <Words>442</Words>
  <Application>Microsoft Office PowerPoint</Application>
  <PresentationFormat>Apresentação na tela (4:3)</PresentationFormat>
  <Paragraphs>59</Paragraphs>
  <Slides>28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29" baseType="lpstr">
      <vt:lpstr>Técnica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PARTICULAR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MARCIO</dc:creator>
  <cp:lastModifiedBy>aloisio</cp:lastModifiedBy>
  <cp:revision>1405</cp:revision>
  <cp:lastPrinted>2016-05-09T11:36:28Z</cp:lastPrinted>
  <dcterms:created xsi:type="dcterms:W3CDTF">2004-10-30T20:13:44Z</dcterms:created>
  <dcterms:modified xsi:type="dcterms:W3CDTF">2018-04-05T12:48:22Z</dcterms:modified>
</cp:coreProperties>
</file>