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udio/unknown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bookmarkIdSeed="2">
  <p:sldMasterIdLst>
    <p:sldMasterId id="2147483649" r:id="rId1"/>
    <p:sldMasterId id="2147483650" r:id="rId2"/>
    <p:sldMasterId id="2147483651" r:id="rId3"/>
  </p:sldMasterIdLst>
  <p:notesMasterIdLst>
    <p:notesMasterId r:id="rId14"/>
  </p:notesMasterIdLst>
  <p:sldIdLst>
    <p:sldId id="256" r:id="rId4"/>
    <p:sldId id="287" r:id="rId5"/>
    <p:sldId id="340" r:id="rId6"/>
    <p:sldId id="335" r:id="rId7"/>
    <p:sldId id="334" r:id="rId8"/>
    <p:sldId id="337" r:id="rId9"/>
    <p:sldId id="336" r:id="rId10"/>
    <p:sldId id="339" r:id="rId11"/>
    <p:sldId id="338" r:id="rId12"/>
    <p:sldId id="285" r:id="rId13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9" autoAdjust="0"/>
    <p:restoredTop sz="94660"/>
  </p:normalViewPr>
  <p:slideViewPr>
    <p:cSldViewPr>
      <p:cViewPr>
        <p:scale>
          <a:sx n="100" d="100"/>
          <a:sy n="100" d="100"/>
        </p:scale>
        <p:origin x="-528" y="121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t-BR"/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t-B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Calibri" pitchFamily="32" charset="0"/>
                <a:cs typeface="Tahoma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8917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12600" cap="sq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BR" noProof="0" smtClean="0"/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t-BR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Calibri" pitchFamily="32" charset="0"/>
                <a:cs typeface="Tahoma" charset="0"/>
              </a:defRPr>
            </a:lvl1pPr>
          </a:lstStyle>
          <a:p>
            <a:pPr>
              <a:defRPr/>
            </a:pPr>
            <a:fld id="{BD89268D-9EEF-4DC6-896A-E62CB25AF93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6668580B-4710-48DC-8C52-8BBEF07443CE}" type="slidenum">
              <a:rPr lang="pt-BR" smtClean="0"/>
              <a:pPr/>
              <a:t>1</a:t>
            </a:fld>
            <a:endParaRPr lang="pt-BR" smtClean="0"/>
          </a:p>
        </p:txBody>
      </p:sp>
      <p:sp>
        <p:nvSpPr>
          <p:cNvPr id="399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9940" name="Text Box 2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3994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8F146F60-3BC4-4BBB-AA80-D20A2FB0AE49}" type="slidenum">
              <a:rPr lang="pt-BR" sz="1200">
                <a:solidFill>
                  <a:srgbClr val="000000"/>
                </a:solidFill>
                <a:latin typeface="Calibri" pitchFamily="32" charset="0"/>
              </a:rPr>
              <a:pPr algn="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</a:t>
            </a:fld>
            <a:endParaRPr lang="pt-BR" sz="1200">
              <a:solidFill>
                <a:srgbClr val="000000"/>
              </a:solidFill>
              <a:latin typeface="Calibri" pitchFamily="32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56E3A88D-744B-461D-94C8-AD267BCF3A44}" type="slidenum">
              <a:rPr lang="pt-BR" smtClean="0"/>
              <a:pPr/>
              <a:t>2</a:t>
            </a:fld>
            <a:endParaRPr lang="pt-BR" smtClean="0"/>
          </a:p>
        </p:txBody>
      </p:sp>
      <p:sp>
        <p:nvSpPr>
          <p:cNvPr id="4096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4F60DE59-7025-48A8-88EE-2DCAD0CC2AB9}" type="slidenum">
              <a:rPr lang="pt-BR" sz="1200">
                <a:solidFill>
                  <a:srgbClr val="000000"/>
                </a:solidFill>
                <a:latin typeface="Calibri" pitchFamily="32" charset="0"/>
                <a:cs typeface="Tahoma" charset="0"/>
              </a:rPr>
              <a:pPr algn="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</a:t>
            </a:fld>
            <a:endParaRPr lang="pt-BR" sz="1200">
              <a:solidFill>
                <a:srgbClr val="000000"/>
              </a:solidFill>
              <a:latin typeface="Calibri" pitchFamily="32" charset="0"/>
              <a:cs typeface="Tahoma" charset="0"/>
            </a:endParaRPr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0965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E08FB7DE-EE0F-4189-818D-6F8F74DB553B}" type="slidenum">
              <a:rPr lang="pt-BR" smtClean="0"/>
              <a:pPr/>
              <a:t>3</a:t>
            </a:fld>
            <a:endParaRPr lang="pt-BR" smtClean="0"/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A30B5836-FE89-4C8A-9F49-9254697F7C4E}" type="slidenum">
              <a:rPr lang="pt-BR" sz="1200">
                <a:solidFill>
                  <a:srgbClr val="000000"/>
                </a:solidFill>
                <a:latin typeface="Calibri" pitchFamily="32" charset="0"/>
              </a:rPr>
              <a:pPr algn="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</a:t>
            </a:fld>
            <a:endParaRPr lang="pt-BR" sz="120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655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5541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6709E8D1-CD27-4AD4-A340-6F8D9A6CCA25}" type="slidenum">
              <a:rPr lang="pt-BR" smtClean="0"/>
              <a:pPr/>
              <a:t>10</a:t>
            </a:fld>
            <a:endParaRPr lang="pt-BR" smtClean="0"/>
          </a:p>
        </p:txBody>
      </p:sp>
      <p:sp>
        <p:nvSpPr>
          <p:cNvPr id="727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27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37B44-147E-4D28-B3FA-A35B0E77E1F4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9AB023-5027-476C-9DFF-56BAADF4DF8A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09548-58D5-4B1C-897B-B4A2960E21DE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CDD5F-F3FE-40FF-9EC7-F64E714E9AC5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14065-C3C2-4F07-BD08-A38A6919BF92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764B3-FB6E-4CEC-9061-64ECCF625DFC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9FF05-16FC-460A-BD4F-4053DAEE9100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57DB8-26AB-49C2-9921-E566F0ABA947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0E9FB-39E3-4741-8BC5-66A15BC96367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FF1419-A0BA-4278-BDC0-57508E78782E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63B6A-3668-41BB-AC75-FFDEDC51162F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3AD8EB-B1BA-4459-96E3-FBC432B304D0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1A688-C069-4D9C-AC46-A2A5F6EDA206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E5CBC-7C72-4D09-8489-6A91A173EF9B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903183-2F35-4B46-896B-07AC9A9C014E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D08EE3-DE71-4BA4-9ED8-744CB57A088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C3DAB-007C-4EF5-A612-5AD4B1BDAE6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52865-7F30-4DDE-9AF3-DB6F6CE1724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7EFB9-EA4D-488B-BFA0-47B21C274BF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F2508-B626-4D53-A951-2E5E364B66F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EB416-477A-4F51-A02E-A06AF584DA1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C2ECC-2804-452E-93FA-3A110EA3C29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BB723-AA74-485D-8460-112A01D5A285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14526-D089-405D-B7D7-C31689282E2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18DDFD-109B-4E0E-855E-7185CD180DF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BC08E-60D0-4A4C-9F04-5E459C5DD29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5813" cy="5307013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307013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6EE51-15A7-405A-9507-D44248E94E1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5F024-774A-4FD2-9331-7898B9C7E92A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5EB04-B42E-49AD-BC3C-9F798EC0C0DB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C47247-91DF-4960-AF87-E4C3733C641F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9110D-29D4-41BB-A6FF-2598999330B9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D2302-67BD-45B7-8C6B-DBFD088D8727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7F364-86F1-4A87-8FBE-B4C29A5A9D5F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sldNum"/>
          </p:nvPr>
        </p:nvSpPr>
        <p:spPr bwMode="auto">
          <a:xfrm>
            <a:off x="7010400" y="6492875"/>
            <a:ext cx="2132013" cy="36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  <a:defRPr sz="1600" b="1">
                <a:solidFill>
                  <a:srgbClr val="FFFF00"/>
                </a:solidFill>
                <a:latin typeface="Times New Roman" pitchFamily="16" charset="0"/>
                <a:cs typeface="+mn-cs"/>
              </a:defRPr>
            </a:lvl1pPr>
          </a:lstStyle>
          <a:p>
            <a:pPr>
              <a:defRPr/>
            </a:pPr>
            <a:fld id="{62A13A9A-3DD8-454F-8321-A5506DE746FF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Tahoma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Tahoma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Tahoma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Tahoma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Tahoma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Tahoma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Tahoma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Tahoma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sldNum"/>
          </p:nvPr>
        </p:nvSpPr>
        <p:spPr bwMode="auto">
          <a:xfrm>
            <a:off x="7010400" y="6492875"/>
            <a:ext cx="2132013" cy="3635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  <a:defRPr sz="1600" b="1">
                <a:solidFill>
                  <a:srgbClr val="FFFF00"/>
                </a:solidFill>
                <a:latin typeface="Times New Roman" pitchFamily="16" charset="0"/>
                <a:cs typeface="+mn-cs"/>
              </a:defRPr>
            </a:lvl1pPr>
          </a:lstStyle>
          <a:p>
            <a:pPr>
              <a:defRPr/>
            </a:pPr>
            <a:fld id="{EE6863BB-4F46-4D4E-88AB-10F4EFC33E0E}" type="slidenum">
              <a:rPr lang="pt-BR"/>
              <a:pPr>
                <a:defRPr/>
              </a:pPr>
              <a:t>‹nº›</a:t>
            </a:fld>
            <a:r>
              <a:rPr lang="pt-BR"/>
              <a:t>/20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Tahoma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Tahoma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Tahoma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Tahoma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Tahoma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Tahoma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Tahoma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Calibri" pitchFamily="32" charset="0"/>
          <a:cs typeface="Tahoma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588" y="1027113"/>
            <a:ext cx="9163050" cy="5832475"/>
          </a:xfrm>
          <a:prstGeom prst="rect">
            <a:avLst/>
          </a:prstGeom>
          <a:gradFill rotWithShape="0">
            <a:gsLst>
              <a:gs pos="0">
                <a:srgbClr val="00005E"/>
              </a:gs>
              <a:gs pos="50000">
                <a:srgbClr val="0000CC"/>
              </a:gs>
              <a:gs pos="100000">
                <a:srgbClr val="00005E"/>
              </a:gs>
            </a:gsLst>
            <a:lin ang="5400000" scaled="1"/>
          </a:gradFill>
          <a:ln w="9360" cap="flat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t-BR"/>
          </a:p>
        </p:txBody>
      </p:sp>
      <p:sp>
        <p:nvSpPr>
          <p:cNvPr id="4098" name="Line 2"/>
          <p:cNvSpPr>
            <a:spLocks noChangeShapeType="1"/>
          </p:cNvSpPr>
          <p:nvPr/>
        </p:nvSpPr>
        <p:spPr bwMode="auto">
          <a:xfrm>
            <a:off x="1588" y="1025525"/>
            <a:ext cx="9163050" cy="1588"/>
          </a:xfrm>
          <a:prstGeom prst="line">
            <a:avLst/>
          </a:prstGeom>
          <a:noFill/>
          <a:ln w="57240" cap="flat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8342313" y="6565900"/>
            <a:ext cx="944562" cy="576263"/>
          </a:xfrm>
          <a:prstGeom prst="rect">
            <a:avLst/>
          </a:prstGeom>
          <a:noFill/>
          <a:ln w="9360" cap="flat">
            <a:noFill/>
            <a:miter lim="800000"/>
            <a:headEnd/>
            <a:tailEnd/>
          </a:ln>
          <a:effectLst/>
        </p:spPr>
        <p:txBody>
          <a:bodyPr lIns="90000" tIns="45000" rIns="90000" bIns="45000">
            <a:spAutoFit/>
          </a:bodyPr>
          <a:lstStyle/>
          <a:p>
            <a:pPr>
              <a:spcBef>
                <a:spcPts val="8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DE5B4DF0-B17E-45CF-9FE3-BB5A8A23D08E}" type="slidenum">
              <a:rPr lang="pt-BR" sz="1600" b="1">
                <a:solidFill>
                  <a:srgbClr val="FFFFFF"/>
                </a:solidFill>
              </a:rPr>
              <a:pPr>
                <a:spcBef>
                  <a:spcPts val="800"/>
                </a:spcBef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t>‹nº›</a:t>
            </a:fld>
            <a:r>
              <a:rPr lang="pt-BR" sz="1600" b="1">
                <a:solidFill>
                  <a:srgbClr val="FFFFFF"/>
                </a:solidFill>
              </a:rPr>
              <a:t> / 15</a:t>
            </a:r>
          </a:p>
        </p:txBody>
      </p:sp>
      <p:pic>
        <p:nvPicPr>
          <p:cNvPr id="4101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9388" y="47625"/>
            <a:ext cx="746125" cy="9382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4102" name="Picture 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08963" y="44450"/>
            <a:ext cx="755650" cy="1020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103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8013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 para editar o formato do texto do título</a:t>
            </a:r>
          </a:p>
        </p:txBody>
      </p:sp>
      <p:sp>
        <p:nvSpPr>
          <p:cNvPr id="4104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3975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8448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 para editar o formato do texto da estrutura de tópicos</a:t>
            </a:r>
          </a:p>
          <a:p>
            <a:pPr lvl="1"/>
            <a:r>
              <a:rPr lang="en-GB" smtClean="0"/>
              <a:t>2.º nível da estrutura de tópicos</a:t>
            </a:r>
          </a:p>
          <a:p>
            <a:pPr lvl="2"/>
            <a:r>
              <a:rPr lang="en-GB" smtClean="0"/>
              <a:t>3.º nível da estrutura de tópicos</a:t>
            </a:r>
          </a:p>
          <a:p>
            <a:pPr lvl="3"/>
            <a:r>
              <a:rPr lang="en-GB" smtClean="0"/>
              <a:t>4.º nível da estrutura de tópicos</a:t>
            </a:r>
          </a:p>
          <a:p>
            <a:pPr lvl="4"/>
            <a:r>
              <a:rPr lang="en-GB" smtClean="0"/>
              <a:t>5.º nível da estrutura de tópicos</a:t>
            </a:r>
          </a:p>
          <a:p>
            <a:pPr lvl="4"/>
            <a:r>
              <a:rPr lang="en-GB" smtClean="0"/>
              <a:t>6.º nível da estrutura de tópicos</a:t>
            </a:r>
          </a:p>
          <a:p>
            <a:pPr lvl="4"/>
            <a:r>
              <a:rPr lang="en-GB" smtClean="0"/>
              <a:t>7.º nível da estrutura de tópicos</a:t>
            </a:r>
          </a:p>
        </p:txBody>
      </p:sp>
      <p:sp>
        <p:nvSpPr>
          <p:cNvPr id="2" name="Rectangle 8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6813"/>
            <a:ext cx="2128838" cy="471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3000"/>
              </a:lnSpc>
              <a:tabLst>
                <a:tab pos="449263" algn="l"/>
                <a:tab pos="898525" algn="l"/>
                <a:tab pos="1347788" algn="l"/>
                <a:tab pos="1797050" algn="l"/>
              </a:tabLst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/>
          </p:nvPr>
        </p:nvSpPr>
        <p:spPr bwMode="auto">
          <a:xfrm>
            <a:off x="3127375" y="6246813"/>
            <a:ext cx="2897188" cy="471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3000"/>
              </a:lnSpc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6556375" y="6246813"/>
            <a:ext cx="2128838" cy="4714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3000"/>
              </a:lnSpc>
              <a:tabLst>
                <a:tab pos="449263" algn="l"/>
                <a:tab pos="898525" algn="l"/>
                <a:tab pos="1347788" algn="l"/>
                <a:tab pos="1797050" algn="l"/>
              </a:tabLst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C058FF1-0128-41BF-9887-7A08E875D73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latin typeface="Times New Roman" pitchFamily="16" charset="0"/>
          <a:cs typeface="Tahoma" charset="0"/>
        </a:defRPr>
      </a:lvl2pPr>
      <a:lvl3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latin typeface="Times New Roman" pitchFamily="16" charset="0"/>
          <a:cs typeface="Tahoma" charset="0"/>
        </a:defRPr>
      </a:lvl3pPr>
      <a:lvl4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latin typeface="Times New Roman" pitchFamily="16" charset="0"/>
          <a:cs typeface="Tahoma" charset="0"/>
        </a:defRPr>
      </a:lvl4pPr>
      <a:lvl5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latin typeface="Times New Roman" pitchFamily="16" charset="0"/>
          <a:cs typeface="Tahoma" charset="0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latin typeface="Times New Roman" pitchFamily="16" charset="0"/>
          <a:cs typeface="Tahoma" charset="0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latin typeface="Times New Roman" pitchFamily="16" charset="0"/>
          <a:cs typeface="Tahoma" charset="0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latin typeface="Times New Roman" pitchFamily="16" charset="0"/>
          <a:cs typeface="Tahoma" charset="0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latin typeface="Times New Roman" pitchFamily="16" charset="0"/>
          <a:cs typeface="Tahoma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ts val="14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ts val="11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4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•"/>
        <a:defRPr sz="20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875"/>
            <a:ext cx="9144000" cy="6842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774700" y="4941888"/>
            <a:ext cx="7094538" cy="169386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35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SERVIÇO DE FISCALIZAÇÃO DE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35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PRODUTOS CONTROLADOS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35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DA 8ª REGIÃO MILITAR</a:t>
            </a:r>
          </a:p>
        </p:txBody>
      </p:sp>
    </p:spTree>
  </p:cSld>
  <p:clrMapOvr>
    <a:masterClrMapping/>
  </p:clrMapOvr>
  <p:transition>
    <p:sndAc>
      <p:stSnd>
        <p:snd r:embed="rId3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5" y="470045"/>
            <a:ext cx="5328592" cy="553070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>
    <p:sndAc>
      <p:stSnd>
        <p:snd r:embed="rId3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827584" y="4797152"/>
            <a:ext cx="7992888" cy="112556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3500" b="1" dirty="0" smtClean="0">
                <a:solidFill>
                  <a:srgbClr val="000000"/>
                </a:solidFill>
                <a:latin typeface="+mj-lt"/>
              </a:rPr>
              <a:t>2º TEN OTT ENG QUÍM ARIMATÉA</a:t>
            </a:r>
            <a:endParaRPr lang="pt-BR" sz="3500" b="1" dirty="0">
              <a:solidFill>
                <a:srgbClr val="000000"/>
              </a:solidFill>
              <a:latin typeface="+mj-lt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3200" dirty="0" smtClean="0">
                <a:solidFill>
                  <a:srgbClr val="000000"/>
                </a:solidFill>
                <a:latin typeface="+mj-lt"/>
              </a:rPr>
              <a:t>ADJUNTO DO </a:t>
            </a:r>
            <a:r>
              <a:rPr lang="pt-BR" sz="3200" dirty="0">
                <a:solidFill>
                  <a:srgbClr val="000000"/>
                </a:solidFill>
                <a:latin typeface="+mj-lt"/>
              </a:rPr>
              <a:t>SFPC/8ª RM</a:t>
            </a:r>
          </a:p>
        </p:txBody>
      </p:sp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772816"/>
            <a:ext cx="2016223" cy="26210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55576" y="44624"/>
            <a:ext cx="7272808" cy="107939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3200" b="1" dirty="0" smtClean="0">
                <a:solidFill>
                  <a:srgbClr val="000000"/>
                </a:solidFill>
                <a:latin typeface="+mj-lt"/>
              </a:rPr>
              <a:t>SISTEMA DE FISCALIZAÇÃO DE PRODUTOS CONTROLADOS</a:t>
            </a:r>
            <a:endParaRPr lang="pt-BR" sz="3200" dirty="0">
              <a:solidFill>
                <a:srgbClr val="000000"/>
              </a:solidFill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Oval 3"/>
          <p:cNvSpPr>
            <a:spLocks noChangeArrowheads="1"/>
          </p:cNvSpPr>
          <p:nvPr/>
        </p:nvSpPr>
        <p:spPr bwMode="auto">
          <a:xfrm>
            <a:off x="4043363" y="1631950"/>
            <a:ext cx="1058862" cy="1058863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30725" name="Oval 4"/>
          <p:cNvSpPr>
            <a:spLocks noChangeArrowheads="1"/>
          </p:cNvSpPr>
          <p:nvPr/>
        </p:nvSpPr>
        <p:spPr bwMode="auto">
          <a:xfrm>
            <a:off x="2308225" y="3114675"/>
            <a:ext cx="1058863" cy="1058863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30726" name="Oval 5"/>
          <p:cNvSpPr>
            <a:spLocks noChangeArrowheads="1"/>
          </p:cNvSpPr>
          <p:nvPr/>
        </p:nvSpPr>
        <p:spPr bwMode="auto">
          <a:xfrm>
            <a:off x="5652120" y="3140968"/>
            <a:ext cx="1058862" cy="1058863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30727" name="Oval 6"/>
          <p:cNvSpPr>
            <a:spLocks noChangeArrowheads="1"/>
          </p:cNvSpPr>
          <p:nvPr/>
        </p:nvSpPr>
        <p:spPr bwMode="auto">
          <a:xfrm>
            <a:off x="2915816" y="4797152"/>
            <a:ext cx="1057275" cy="1058863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30728" name="Oval 7"/>
          <p:cNvSpPr>
            <a:spLocks noChangeArrowheads="1"/>
          </p:cNvSpPr>
          <p:nvPr/>
        </p:nvSpPr>
        <p:spPr bwMode="auto">
          <a:xfrm>
            <a:off x="5076056" y="4869160"/>
            <a:ext cx="1058863" cy="1058863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30729" name="AutoShape 8"/>
          <p:cNvSpPr>
            <a:spLocks noChangeArrowheads="1"/>
          </p:cNvSpPr>
          <p:nvPr/>
        </p:nvSpPr>
        <p:spPr bwMode="auto">
          <a:xfrm>
            <a:off x="2740025" y="2232025"/>
            <a:ext cx="3657600" cy="3622675"/>
          </a:xfrm>
          <a:custGeom>
            <a:avLst/>
            <a:gdLst>
              <a:gd name="T0" fmla="*/ 1828800 w 3657600"/>
              <a:gd name="T1" fmla="*/ 0 h 3657600"/>
              <a:gd name="T2" fmla="*/ 535643 w 3657600"/>
              <a:gd name="T3" fmla="*/ 510553 h 3657600"/>
              <a:gd name="T4" fmla="*/ 0 w 3657600"/>
              <a:gd name="T5" fmla="*/ 1743139 h 3657600"/>
              <a:gd name="T6" fmla="*/ 535643 w 3657600"/>
              <a:gd name="T7" fmla="*/ 2975724 h 3657600"/>
              <a:gd name="T8" fmla="*/ 1828800 w 3657600"/>
              <a:gd name="T9" fmla="*/ 3486276 h 3657600"/>
              <a:gd name="T10" fmla="*/ 3121956 w 3657600"/>
              <a:gd name="T11" fmla="*/ 2975724 h 3657600"/>
              <a:gd name="T12" fmla="*/ 3657600 w 3657600"/>
              <a:gd name="T13" fmla="*/ 1743139 h 3657600"/>
              <a:gd name="T14" fmla="*/ 3121956 w 3657600"/>
              <a:gd name="T15" fmla="*/ 510553 h 3657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535643 w 3657600"/>
              <a:gd name="T25" fmla="*/ 535643 h 3657600"/>
              <a:gd name="T26" fmla="*/ 3121956 w 3657600"/>
              <a:gd name="T27" fmla="*/ 3121956 h 3657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657600" h="3657600">
                <a:moveTo>
                  <a:pt x="0" y="1828800"/>
                </a:moveTo>
                <a:lnTo>
                  <a:pt x="0" y="1828800"/>
                </a:lnTo>
                <a:cubicBezTo>
                  <a:pt x="1" y="818782"/>
                  <a:pt x="818782" y="1"/>
                  <a:pt x="1828800" y="2"/>
                </a:cubicBezTo>
                <a:cubicBezTo>
                  <a:pt x="1828801" y="2"/>
                  <a:pt x="1828802" y="2"/>
                  <a:pt x="1828802" y="2"/>
                </a:cubicBezTo>
                <a:cubicBezTo>
                  <a:pt x="2838820" y="3"/>
                  <a:pt x="3657601" y="818784"/>
                  <a:pt x="3657601" y="1828802"/>
                </a:cubicBezTo>
                <a:cubicBezTo>
                  <a:pt x="3657601" y="1828802"/>
                  <a:pt x="3657600" y="1828803"/>
                  <a:pt x="3657600" y="1828804"/>
                </a:cubicBezTo>
                <a:lnTo>
                  <a:pt x="3657601" y="1828805"/>
                </a:lnTo>
                <a:cubicBezTo>
                  <a:pt x="3657601" y="2838823"/>
                  <a:pt x="2838819" y="3657605"/>
                  <a:pt x="1828801" y="3657605"/>
                </a:cubicBezTo>
                <a:cubicBezTo>
                  <a:pt x="1828800" y="3657605"/>
                  <a:pt x="1828800" y="3657604"/>
                  <a:pt x="1828800" y="3657604"/>
                </a:cubicBezTo>
                <a:cubicBezTo>
                  <a:pt x="818782" y="3657604"/>
                  <a:pt x="1" y="2838822"/>
                  <a:pt x="1" y="1828805"/>
                </a:cubicBezTo>
                <a:cubicBezTo>
                  <a:pt x="0" y="1828804"/>
                  <a:pt x="1" y="1828803"/>
                  <a:pt x="1" y="1828803"/>
                </a:cubicBezTo>
                <a:close/>
                <a:moveTo>
                  <a:pt x="95244" y="1828800"/>
                </a:moveTo>
                <a:lnTo>
                  <a:pt x="95244" y="1828800"/>
                </a:lnTo>
                <a:cubicBezTo>
                  <a:pt x="95244" y="1828800"/>
                  <a:pt x="95244" y="1828801"/>
                  <a:pt x="95244" y="1828801"/>
                </a:cubicBezTo>
                <a:cubicBezTo>
                  <a:pt x="95243" y="2786217"/>
                  <a:pt x="871382" y="3562356"/>
                  <a:pt x="1828798" y="3562357"/>
                </a:cubicBezTo>
                <a:cubicBezTo>
                  <a:pt x="1828798" y="3562357"/>
                  <a:pt x="1828798" y="3562358"/>
                  <a:pt x="1828799" y="3562358"/>
                </a:cubicBezTo>
                <a:cubicBezTo>
                  <a:pt x="2786215" y="3562357"/>
                  <a:pt x="3562354" y="2786219"/>
                  <a:pt x="3562354" y="1828802"/>
                </a:cubicBezTo>
                <a:lnTo>
                  <a:pt x="3562355" y="1828803"/>
                </a:lnTo>
                <a:cubicBezTo>
                  <a:pt x="3562355" y="871386"/>
                  <a:pt x="2786215" y="95247"/>
                  <a:pt x="1828799" y="95247"/>
                </a:cubicBezTo>
                <a:lnTo>
                  <a:pt x="1828798" y="95247"/>
                </a:lnTo>
                <a:cubicBezTo>
                  <a:pt x="1828798" y="95247"/>
                  <a:pt x="1828797" y="95247"/>
                  <a:pt x="1828797" y="95247"/>
                </a:cubicBezTo>
                <a:cubicBezTo>
                  <a:pt x="871381" y="95246"/>
                  <a:pt x="95242" y="871385"/>
                  <a:pt x="95241" y="1828801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pic>
        <p:nvPicPr>
          <p:cNvPr id="30732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8613" y="1722438"/>
            <a:ext cx="871537" cy="871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733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3311525"/>
            <a:ext cx="655638" cy="655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734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7741" y="4940027"/>
            <a:ext cx="730250" cy="730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0735" name="Text Box 14"/>
          <p:cNvSpPr txBox="1">
            <a:spLocks noChangeArrowheads="1"/>
          </p:cNvSpPr>
          <p:nvPr/>
        </p:nvSpPr>
        <p:spPr bwMode="auto">
          <a:xfrm>
            <a:off x="180181" y="3429000"/>
            <a:ext cx="2087563" cy="50405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  <a:spcAft>
                <a:spcPts val="963"/>
              </a:spcAft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t-BR" sz="2200" b="1" dirty="0" smtClean="0">
                <a:solidFill>
                  <a:srgbClr val="000000"/>
                </a:solidFill>
                <a:latin typeface="Trebuchet MS" pitchFamily="32" charset="0"/>
              </a:rPr>
              <a:t>Recebimento</a:t>
            </a:r>
            <a:endParaRPr lang="pt-BR" sz="2200" b="1" dirty="0">
              <a:solidFill>
                <a:srgbClr val="000000"/>
              </a:solidFill>
              <a:latin typeface="Trebuchet MS" pitchFamily="32" charset="0"/>
            </a:endParaRPr>
          </a:p>
        </p:txBody>
      </p:sp>
      <p:sp>
        <p:nvSpPr>
          <p:cNvPr id="30736" name="Text Box 15"/>
          <p:cNvSpPr txBox="1">
            <a:spLocks noChangeArrowheads="1"/>
          </p:cNvSpPr>
          <p:nvPr/>
        </p:nvSpPr>
        <p:spPr bwMode="auto">
          <a:xfrm>
            <a:off x="2339752" y="980728"/>
            <a:ext cx="4824536" cy="425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  <a:spcAft>
                <a:spcPts val="963"/>
              </a:spcAft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t-BR" sz="2200" b="1" dirty="0" smtClean="0">
                <a:solidFill>
                  <a:srgbClr val="0D0D0D"/>
                </a:solidFill>
                <a:latin typeface="Trebuchet MS" pitchFamily="32" charset="0"/>
              </a:rPr>
              <a:t>Protocolo + Aviso por e-mail da entrada do processo</a:t>
            </a:r>
            <a:endParaRPr lang="pt-BR" sz="2200" b="1" dirty="0">
              <a:solidFill>
                <a:srgbClr val="0D0D0D"/>
              </a:solidFill>
              <a:latin typeface="Trebuchet MS" pitchFamily="32" charset="0"/>
            </a:endParaRPr>
          </a:p>
        </p:txBody>
      </p:sp>
      <p:sp>
        <p:nvSpPr>
          <p:cNvPr id="30737" name="Text Box 16"/>
          <p:cNvSpPr txBox="1">
            <a:spLocks noChangeArrowheads="1"/>
          </p:cNvSpPr>
          <p:nvPr/>
        </p:nvSpPr>
        <p:spPr bwMode="auto">
          <a:xfrm>
            <a:off x="179512" y="5733256"/>
            <a:ext cx="2944813" cy="727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  <a:spcAft>
                <a:spcPts val="963"/>
              </a:spcAft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t-BR" sz="2200" b="1" dirty="0">
                <a:solidFill>
                  <a:srgbClr val="0D0D0D"/>
                </a:solidFill>
                <a:latin typeface="Trebuchet MS" pitchFamily="32" charset="0"/>
              </a:rPr>
              <a:t>Fase de Análise e parecer do Analista</a:t>
            </a:r>
          </a:p>
        </p:txBody>
      </p:sp>
      <p:sp>
        <p:nvSpPr>
          <p:cNvPr id="30738" name="Text Box 17"/>
          <p:cNvSpPr txBox="1">
            <a:spLocks noChangeArrowheads="1"/>
          </p:cNvSpPr>
          <p:nvPr/>
        </p:nvSpPr>
        <p:spPr bwMode="auto">
          <a:xfrm>
            <a:off x="4716016" y="5648921"/>
            <a:ext cx="4248472" cy="120907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  <a:spcAft>
                <a:spcPts val="963"/>
              </a:spcAft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t-BR" sz="2200" b="1" dirty="0" smtClean="0">
                <a:solidFill>
                  <a:srgbClr val="0D0D0D"/>
                </a:solidFill>
                <a:latin typeface="Trebuchet MS" pitchFamily="32" charset="0"/>
              </a:rPr>
              <a:t>Se conforme</a:t>
            </a:r>
          </a:p>
          <a:p>
            <a:pPr algn="ctr">
              <a:lnSpc>
                <a:spcPct val="90000"/>
              </a:lnSpc>
              <a:spcAft>
                <a:spcPts val="963"/>
              </a:spcAft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t-BR" sz="2200" b="1" dirty="0" smtClean="0">
                <a:solidFill>
                  <a:srgbClr val="0D0D0D"/>
                </a:solidFill>
                <a:latin typeface="Trebuchet MS" pitchFamily="32" charset="0"/>
              </a:rPr>
              <a:t>VISTORIA (Faixa Amarela ou Vermelha)</a:t>
            </a:r>
            <a:endParaRPr lang="pt-BR" sz="2200" b="1" dirty="0">
              <a:solidFill>
                <a:srgbClr val="0D0D0D"/>
              </a:solidFill>
              <a:latin typeface="Trebuchet MS" pitchFamily="32" charset="0"/>
            </a:endParaRPr>
          </a:p>
        </p:txBody>
      </p:sp>
      <p:sp>
        <p:nvSpPr>
          <p:cNvPr id="30739" name="Text Box 18"/>
          <p:cNvSpPr txBox="1">
            <a:spLocks noChangeArrowheads="1"/>
          </p:cNvSpPr>
          <p:nvPr/>
        </p:nvSpPr>
        <p:spPr bwMode="auto">
          <a:xfrm>
            <a:off x="6588224" y="3068960"/>
            <a:ext cx="2555776" cy="144016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lnSpc>
                <a:spcPct val="90000"/>
              </a:lnSpc>
              <a:spcAft>
                <a:spcPts val="963"/>
              </a:spcAft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t-BR" sz="2200" b="1" dirty="0" smtClean="0">
                <a:solidFill>
                  <a:srgbClr val="0D0D0D"/>
                </a:solidFill>
                <a:latin typeface="Trebuchet MS" pitchFamily="32" charset="0"/>
              </a:rPr>
              <a:t>VISTORIA = Ok</a:t>
            </a:r>
          </a:p>
          <a:p>
            <a:pPr algn="ctr">
              <a:lnSpc>
                <a:spcPct val="90000"/>
              </a:lnSpc>
              <a:spcAft>
                <a:spcPts val="963"/>
              </a:spcAft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pt-BR" sz="2200" b="1" dirty="0" smtClean="0">
                <a:solidFill>
                  <a:srgbClr val="0D0D0D"/>
                </a:solidFill>
                <a:latin typeface="Trebuchet MS" pitchFamily="32" charset="0"/>
              </a:rPr>
              <a:t>Realizar </a:t>
            </a:r>
            <a:r>
              <a:rPr lang="pt-BR" sz="2200" b="1" dirty="0" err="1" smtClean="0">
                <a:solidFill>
                  <a:srgbClr val="0D0D0D"/>
                </a:solidFill>
                <a:latin typeface="Trebuchet MS" pitchFamily="32" charset="0"/>
              </a:rPr>
              <a:t>anuencia</a:t>
            </a:r>
            <a:r>
              <a:rPr lang="pt-BR" sz="2200" b="1" dirty="0" smtClean="0">
                <a:solidFill>
                  <a:srgbClr val="0D0D0D"/>
                </a:solidFill>
                <a:latin typeface="Trebuchet MS" pitchFamily="32" charset="0"/>
              </a:rPr>
              <a:t> no SISCOMEX</a:t>
            </a:r>
            <a:endParaRPr lang="pt-BR" sz="2200" b="1" dirty="0">
              <a:solidFill>
                <a:srgbClr val="0D0D0D"/>
              </a:solidFill>
              <a:latin typeface="Trebuchet MS" pitchFamily="32" charset="0"/>
            </a:endParaRPr>
          </a:p>
        </p:txBody>
      </p:sp>
      <p:sp>
        <p:nvSpPr>
          <p:cNvPr id="21" name="Retângulo 20"/>
          <p:cNvSpPr/>
          <p:nvPr/>
        </p:nvSpPr>
        <p:spPr>
          <a:xfrm>
            <a:off x="0" y="21429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rPr>
              <a:t>CAMINHO DO </a:t>
            </a:r>
            <a:r>
              <a:rPr lang="pt-BR" sz="3200" b="1" dirty="0" smtClean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rPr>
              <a:t>PROCESSO</a:t>
            </a:r>
            <a:endParaRPr lang="pt-BR" sz="3200" b="1" dirty="0" smtClean="0">
              <a:solidFill>
                <a:schemeClr val="tx1"/>
              </a:solidFill>
              <a:latin typeface="+mj-lt"/>
              <a:ea typeface="+mj-ea"/>
              <a:cs typeface="Arial" pitchFamily="34" charset="0"/>
            </a:endParaRPr>
          </a:p>
        </p:txBody>
      </p:sp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49019" y="5014044"/>
            <a:ext cx="727075" cy="727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1954" y="3305175"/>
            <a:ext cx="730250" cy="730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-18256" y="1851966"/>
            <a:ext cx="6660232" cy="424847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79388" algn="just">
              <a:spcBef>
                <a:spcPct val="20000"/>
              </a:spcBef>
              <a:defRPr/>
            </a:pPr>
            <a:r>
              <a:rPr lang="pt-BR" sz="3200" b="1" dirty="0" smtClean="0">
                <a:latin typeface="Arial" pitchFamily="34" charset="0"/>
                <a:cs typeface="Arial" pitchFamily="34" charset="0"/>
              </a:rPr>
              <a:t>NITRATO DE AMÔNIO</a:t>
            </a:r>
            <a:endParaRPr lang="pt-BR" sz="3200" dirty="0" smtClean="0">
              <a:latin typeface="Arial" pitchFamily="34" charset="0"/>
              <a:cs typeface="Arial" pitchFamily="34" charset="0"/>
            </a:endParaRPr>
          </a:p>
          <a:p>
            <a:pPr marL="179388" indent="0" algn="just">
              <a:spcBef>
                <a:spcPct val="20000"/>
              </a:spcBef>
              <a:defRPr/>
            </a:pPr>
            <a:r>
              <a:rPr lang="pt-BR" sz="2500" dirty="0" smtClean="0">
                <a:latin typeface="Arial" pitchFamily="34" charset="0"/>
                <a:cs typeface="Arial" pitchFamily="34" charset="0"/>
              </a:rPr>
              <a:t>Empresa: Vale S/A</a:t>
            </a:r>
          </a:p>
          <a:p>
            <a:pPr marL="179388" indent="0" algn="just">
              <a:spcBef>
                <a:spcPct val="20000"/>
              </a:spcBef>
              <a:defRPr/>
            </a:pPr>
            <a:r>
              <a:rPr lang="pt-BR" sz="2500" dirty="0" smtClean="0">
                <a:latin typeface="Arial" pitchFamily="34" charset="0"/>
                <a:cs typeface="Arial" pitchFamily="34" charset="0"/>
              </a:rPr>
              <a:t>Instalação de </a:t>
            </a:r>
            <a:r>
              <a:rPr lang="pt-BR" sz="2500" dirty="0" smtClean="0">
                <a:latin typeface="Arial" pitchFamily="34" charset="0"/>
                <a:cs typeface="Arial" pitchFamily="34" charset="0"/>
              </a:rPr>
              <a:t>05 (cinco) </a:t>
            </a:r>
            <a:r>
              <a:rPr lang="pt-BR" sz="2500" dirty="0" smtClean="0">
                <a:latin typeface="Arial" pitchFamily="34" charset="0"/>
                <a:cs typeface="Arial" pitchFamily="34" charset="0"/>
              </a:rPr>
              <a:t>fábricas de explosivos</a:t>
            </a:r>
          </a:p>
          <a:p>
            <a:pPr marL="179388" indent="0" algn="just">
              <a:spcBef>
                <a:spcPct val="20000"/>
              </a:spcBef>
              <a:defRPr/>
            </a:pPr>
            <a:r>
              <a:rPr lang="pt-BR" sz="2500" dirty="0" smtClean="0">
                <a:latin typeface="Arial" pitchFamily="34" charset="0"/>
                <a:cs typeface="Arial" pitchFamily="34" charset="0"/>
              </a:rPr>
              <a:t>Implantação da navegação de cabotagem</a:t>
            </a:r>
          </a:p>
          <a:p>
            <a:pPr marL="179388" indent="0" algn="just">
              <a:spcBef>
                <a:spcPct val="20000"/>
              </a:spcBef>
              <a:defRPr/>
            </a:pPr>
            <a:r>
              <a:rPr lang="pt-BR" sz="2500" dirty="0" smtClean="0">
                <a:latin typeface="Arial" pitchFamily="34" charset="0"/>
                <a:cs typeface="Arial" pitchFamily="34" charset="0"/>
              </a:rPr>
              <a:t>Origem: Vale Fértil – Cubatão-SP</a:t>
            </a:r>
          </a:p>
          <a:p>
            <a:pPr marL="179388" indent="0" algn="just">
              <a:spcBef>
                <a:spcPct val="20000"/>
              </a:spcBef>
              <a:defRPr/>
            </a:pPr>
            <a:r>
              <a:rPr lang="pt-BR" sz="2500" dirty="0" smtClean="0">
                <a:latin typeface="Arial" pitchFamily="34" charset="0"/>
                <a:cs typeface="Arial" pitchFamily="34" charset="0"/>
              </a:rPr>
              <a:t>Destino: </a:t>
            </a:r>
            <a:r>
              <a:rPr lang="pt-BR" sz="2500" dirty="0" err="1" smtClean="0">
                <a:latin typeface="Arial" pitchFamily="34" charset="0"/>
                <a:cs typeface="Arial" pitchFamily="34" charset="0"/>
              </a:rPr>
              <a:t>Parauapebas-PA</a:t>
            </a:r>
            <a:endParaRPr lang="pt-BR" sz="2500" dirty="0" smtClean="0">
              <a:latin typeface="Arial" pitchFamily="34" charset="0"/>
              <a:cs typeface="Arial" pitchFamily="34" charset="0"/>
            </a:endParaRPr>
          </a:p>
          <a:p>
            <a:pPr marL="179388" indent="0" algn="just">
              <a:spcBef>
                <a:spcPct val="20000"/>
              </a:spcBef>
              <a:defRPr/>
            </a:pPr>
            <a:r>
              <a:rPr lang="pt-BR" sz="2500" dirty="0" smtClean="0">
                <a:latin typeface="Arial" pitchFamily="34" charset="0"/>
                <a:cs typeface="Arial" pitchFamily="34" charset="0"/>
              </a:rPr>
              <a:t>Quantidade prevista: 200.000 </a:t>
            </a:r>
            <a:r>
              <a:rPr lang="pt-BR" sz="2500" dirty="0" err="1" smtClean="0">
                <a:latin typeface="Arial" pitchFamily="34" charset="0"/>
                <a:cs typeface="Arial" pitchFamily="34" charset="0"/>
              </a:rPr>
              <a:t>Ton</a:t>
            </a:r>
            <a:r>
              <a:rPr lang="pt-BR" sz="2500" dirty="0" smtClean="0">
                <a:latin typeface="Arial" pitchFamily="34" charset="0"/>
                <a:cs typeface="Arial" pitchFamily="34" charset="0"/>
              </a:rPr>
              <a:t>/mês</a:t>
            </a:r>
          </a:p>
          <a:p>
            <a:pPr marL="179388" indent="0" algn="just">
              <a:spcBef>
                <a:spcPct val="20000"/>
              </a:spcBef>
              <a:defRPr/>
            </a:pPr>
            <a:r>
              <a:rPr lang="pt-BR" sz="2500" dirty="0" smtClean="0">
                <a:latin typeface="Arial" pitchFamily="34" charset="0"/>
                <a:cs typeface="Arial" pitchFamily="34" charset="0"/>
              </a:rPr>
              <a:t>Finalidade: fabricação de emulsão* para consumo próprio.</a:t>
            </a:r>
          </a:p>
        </p:txBody>
      </p:sp>
      <p:sp>
        <p:nvSpPr>
          <p:cNvPr id="3" name="Retângulo 2"/>
          <p:cNvSpPr/>
          <p:nvPr/>
        </p:nvSpPr>
        <p:spPr>
          <a:xfrm>
            <a:off x="18256" y="90872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3500" dirty="0" smtClean="0">
                <a:latin typeface="Arial" pitchFamily="34" charset="0"/>
                <a:cs typeface="Arial" pitchFamily="34" charset="0"/>
              </a:rPr>
              <a:t>PROJETO SERRA DOS CARAJÁS</a:t>
            </a:r>
          </a:p>
        </p:txBody>
      </p:sp>
      <p:pic>
        <p:nvPicPr>
          <p:cNvPr id="4" name="Imagem 3" descr="CARAJ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0938" y="1635942"/>
            <a:ext cx="2232248" cy="1674186"/>
          </a:xfrm>
          <a:prstGeom prst="rect">
            <a:avLst/>
          </a:prstGeom>
        </p:spPr>
      </p:pic>
      <p:pic>
        <p:nvPicPr>
          <p:cNvPr id="5" name="Imagem 4" descr="Carajás-AnaVale31.jpg"/>
          <p:cNvPicPr>
            <a:picLocks noChangeAspect="1"/>
          </p:cNvPicPr>
          <p:nvPr/>
        </p:nvPicPr>
        <p:blipFill>
          <a:blip r:embed="rId3" cstate="print"/>
          <a:srcRect t="6296"/>
          <a:stretch>
            <a:fillRect/>
          </a:stretch>
        </p:blipFill>
        <p:spPr>
          <a:xfrm>
            <a:off x="6726062" y="3372675"/>
            <a:ext cx="2242000" cy="1575635"/>
          </a:xfrm>
          <a:prstGeom prst="rect">
            <a:avLst/>
          </a:prstGeom>
        </p:spPr>
      </p:pic>
      <p:pic>
        <p:nvPicPr>
          <p:cNvPr id="6" name="Imagem 5" descr="Carajás-viagem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26062" y="5020318"/>
            <a:ext cx="2242000" cy="1614515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1025352" y="223166"/>
            <a:ext cx="6840760" cy="692696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500" dirty="0" smtClean="0">
                <a:latin typeface="Arial" pitchFamily="34" charset="0"/>
                <a:cs typeface="Arial" pitchFamily="34" charset="0"/>
              </a:rPr>
              <a:t>PRINCIPAIS DEMANDAS</a:t>
            </a:r>
            <a:endParaRPr kumimoji="0" lang="pt-BR" sz="5400" b="0" i="0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-324544" y="1556793"/>
            <a:ext cx="8657084" cy="288032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>
              <a:defRPr sz="2400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1pPr>
            <a:lvl2pPr>
              <a:defRPr sz="2400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2pPr>
            <a:lvl3pPr>
              <a:defRPr sz="2400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3pPr>
            <a:lvl4pPr>
              <a:defRPr sz="2400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4pPr>
            <a:lvl5pPr>
              <a:defRPr sz="2400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Lucida Sans Unicode" panose="020B0602030504020204" pitchFamily="34" charset="0"/>
              </a:defRPr>
            </a:lvl9pPr>
          </a:lstStyle>
          <a:p>
            <a:pPr marL="0" indent="360363" algn="just">
              <a:spcBef>
                <a:spcPct val="20000"/>
              </a:spcBef>
              <a:defRPr/>
            </a:pPr>
            <a:r>
              <a:rPr lang="pt-BR" sz="2500" b="1" dirty="0" smtClean="0">
                <a:solidFill>
                  <a:schemeClr val="tx1"/>
                </a:solidFill>
              </a:rPr>
              <a:t>CIANETO DE SÓDIO</a:t>
            </a:r>
            <a:endParaRPr lang="pt-BR" sz="2500" dirty="0" smtClean="0">
              <a:solidFill>
                <a:schemeClr val="tx1"/>
              </a:solidFill>
            </a:endParaRPr>
          </a:p>
          <a:p>
            <a:pPr marL="0" indent="360363" algn="just">
              <a:spcBef>
                <a:spcPct val="20000"/>
              </a:spcBef>
              <a:defRPr/>
            </a:pPr>
            <a:r>
              <a:rPr lang="pt-BR" sz="2500" dirty="0" smtClean="0">
                <a:solidFill>
                  <a:schemeClr val="tx1"/>
                </a:solidFill>
              </a:rPr>
              <a:t>Em </a:t>
            </a:r>
            <a:r>
              <a:rPr lang="pt-BR" sz="2500" dirty="0" smtClean="0">
                <a:solidFill>
                  <a:schemeClr val="tx1"/>
                </a:solidFill>
              </a:rPr>
              <a:t>2018: </a:t>
            </a:r>
            <a:r>
              <a:rPr lang="pt-BR" sz="2500" dirty="0" smtClean="0">
                <a:solidFill>
                  <a:schemeClr val="tx1"/>
                </a:solidFill>
              </a:rPr>
              <a:t>Importação de </a:t>
            </a:r>
            <a:r>
              <a:rPr lang="pt-BR" sz="2500" dirty="0" smtClean="0">
                <a:solidFill>
                  <a:schemeClr val="tx1"/>
                </a:solidFill>
              </a:rPr>
              <a:t>4 mil </a:t>
            </a:r>
            <a:r>
              <a:rPr lang="pt-BR" sz="2500" dirty="0" smtClean="0">
                <a:solidFill>
                  <a:schemeClr val="tx1"/>
                </a:solidFill>
              </a:rPr>
              <a:t>Ton</a:t>
            </a:r>
          </a:p>
          <a:p>
            <a:pPr marL="0" indent="360363" algn="just">
              <a:spcBef>
                <a:spcPct val="20000"/>
              </a:spcBef>
              <a:defRPr/>
            </a:pPr>
            <a:r>
              <a:rPr lang="pt-BR" sz="2500" dirty="0" smtClean="0">
                <a:solidFill>
                  <a:schemeClr val="tx1"/>
                </a:solidFill>
              </a:rPr>
              <a:t>Empresa: Beadell Brasil </a:t>
            </a:r>
          </a:p>
          <a:p>
            <a:pPr marL="0" indent="360363" algn="just">
              <a:spcBef>
                <a:spcPct val="20000"/>
              </a:spcBef>
              <a:defRPr/>
            </a:pPr>
            <a:r>
              <a:rPr lang="pt-BR" sz="2500" dirty="0" smtClean="0">
                <a:solidFill>
                  <a:schemeClr val="tx1"/>
                </a:solidFill>
              </a:rPr>
              <a:t>Local: Serra do Navio - AP</a:t>
            </a:r>
          </a:p>
          <a:p>
            <a:pPr marL="0" indent="360363" algn="just">
              <a:spcBef>
                <a:spcPct val="20000"/>
              </a:spcBef>
              <a:defRPr/>
            </a:pPr>
            <a:r>
              <a:rPr lang="pt-BR" sz="2500" dirty="0" smtClean="0">
                <a:solidFill>
                  <a:schemeClr val="tx1"/>
                </a:solidFill>
              </a:rPr>
              <a:t>Origem: Austrália</a:t>
            </a:r>
          </a:p>
          <a:p>
            <a:pPr marL="0" indent="360363" algn="just">
              <a:spcBef>
                <a:spcPct val="20000"/>
              </a:spcBef>
              <a:defRPr/>
            </a:pPr>
            <a:r>
              <a:rPr lang="pt-BR" sz="2500" dirty="0" smtClean="0">
                <a:solidFill>
                  <a:schemeClr val="tx1"/>
                </a:solidFill>
              </a:rPr>
              <a:t>Desembarque: Porto de Vila do Conde</a:t>
            </a:r>
          </a:p>
        </p:txBody>
      </p:sp>
      <p:sp>
        <p:nvSpPr>
          <p:cNvPr id="3" name="Retângulo 2"/>
          <p:cNvSpPr/>
          <p:nvPr/>
        </p:nvSpPr>
        <p:spPr>
          <a:xfrm>
            <a:off x="36512" y="908720"/>
            <a:ext cx="91440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5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BENEFICIAMENTO DE OURO </a:t>
            </a:r>
          </a:p>
        </p:txBody>
      </p:sp>
      <p:pic>
        <p:nvPicPr>
          <p:cNvPr id="4" name="Imagem 3" descr="beadel brasil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827" y="4365104"/>
            <a:ext cx="4515173" cy="2196056"/>
          </a:xfrm>
          <a:prstGeom prst="rect">
            <a:avLst/>
          </a:prstGeom>
        </p:spPr>
      </p:pic>
      <p:pic>
        <p:nvPicPr>
          <p:cNvPr id="5" name="Imagem 4" descr="beadell brasil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4573" y="4365104"/>
            <a:ext cx="4353931" cy="2216586"/>
          </a:xfrm>
          <a:prstGeom prst="rect">
            <a:avLst/>
          </a:prstGeom>
        </p:spPr>
      </p:pic>
      <p:pic>
        <p:nvPicPr>
          <p:cNvPr id="6" name="Imagem 5" descr="beadell bras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1628800"/>
            <a:ext cx="3528393" cy="2664296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1043608" y="216024"/>
            <a:ext cx="6840760" cy="69269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5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PRINCIPAIS DEMANDAS</a:t>
            </a:r>
            <a:endParaRPr kumimoji="0" lang="pt-BR" sz="5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1025352" y="223166"/>
            <a:ext cx="6840760" cy="692696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500" dirty="0" smtClean="0">
                <a:latin typeface="Arial" pitchFamily="34" charset="0"/>
                <a:cs typeface="Arial" pitchFamily="34" charset="0"/>
              </a:rPr>
              <a:t>MELHORES PRÁTICAS</a:t>
            </a:r>
            <a:endParaRPr kumimoji="0" lang="pt-BR" sz="5400" b="0" i="0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251520" y="1052736"/>
            <a:ext cx="8496944" cy="5472608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388" indent="0" algn="just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pt-BR" sz="2500" dirty="0" smtClean="0">
                <a:latin typeface="Arial" pitchFamily="34" charset="0"/>
                <a:cs typeface="Arial" pitchFamily="34" charset="0"/>
              </a:rPr>
              <a:t>O Despachante das Empresas avisam quando o processo entra na RM e solicitam as GT;</a:t>
            </a:r>
          </a:p>
          <a:p>
            <a:pPr marL="179388" indent="0" algn="just">
              <a:spcBef>
                <a:spcPct val="20000"/>
              </a:spcBef>
              <a:defRPr/>
            </a:pPr>
            <a:endParaRPr lang="pt-BR" sz="2500" dirty="0" smtClean="0">
              <a:latin typeface="Arial" pitchFamily="34" charset="0"/>
              <a:cs typeface="Arial" pitchFamily="34" charset="0"/>
            </a:endParaRPr>
          </a:p>
          <a:p>
            <a:pPr marL="179388" indent="0" algn="just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pt-BR" sz="2500" dirty="0" smtClean="0">
                <a:latin typeface="Arial" pitchFamily="34" charset="0"/>
                <a:cs typeface="Arial" pitchFamily="34" charset="0"/>
              </a:rPr>
              <a:t>O Despachante tem uma previsão de desembarque da carga e ocorre o preparo para esses dias previstos</a:t>
            </a:r>
          </a:p>
          <a:p>
            <a:pPr marL="179388" indent="0" algn="just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pt-BR" sz="2500" dirty="0" smtClean="0">
              <a:latin typeface="Arial" pitchFamily="34" charset="0"/>
              <a:cs typeface="Arial" pitchFamily="34" charset="0"/>
            </a:endParaRPr>
          </a:p>
          <a:p>
            <a:pPr marL="179388" indent="0" algn="just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pt-BR" sz="2500" dirty="0" smtClean="0">
                <a:latin typeface="Arial" pitchFamily="34" charset="0"/>
                <a:cs typeface="Arial" pitchFamily="34" charset="0"/>
              </a:rPr>
              <a:t>Ocorre a conferência dos container e liberação da cargas para o depósito de destino;</a:t>
            </a:r>
          </a:p>
          <a:p>
            <a:pPr marL="179388" indent="0" algn="just">
              <a:spcBef>
                <a:spcPct val="20000"/>
              </a:spcBef>
              <a:defRPr/>
            </a:pPr>
            <a:endParaRPr lang="pt-BR" sz="2500" dirty="0" smtClean="0">
              <a:latin typeface="Arial" pitchFamily="34" charset="0"/>
              <a:cs typeface="Arial" pitchFamily="34" charset="0"/>
            </a:endParaRPr>
          </a:p>
          <a:p>
            <a:pPr marL="179388" indent="0" algn="just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pt-BR" sz="2500" dirty="0" smtClean="0">
                <a:latin typeface="Arial" pitchFamily="34" charset="0"/>
                <a:cs typeface="Arial" pitchFamily="34" charset="0"/>
              </a:rPr>
              <a:t>No depósito abrem-se os containers e os big </a:t>
            </a:r>
            <a:r>
              <a:rPr lang="pt-BR" sz="2500" dirty="0" err="1" smtClean="0">
                <a:latin typeface="Arial" pitchFamily="34" charset="0"/>
                <a:cs typeface="Arial" pitchFamily="34" charset="0"/>
              </a:rPr>
              <a:t>bags</a:t>
            </a:r>
            <a:r>
              <a:rPr lang="pt-BR" sz="2500" dirty="0" smtClean="0">
                <a:latin typeface="Arial" pitchFamily="34" charset="0"/>
                <a:cs typeface="Arial" pitchFamily="34" charset="0"/>
              </a:rPr>
              <a:t> ficam armazenados até a cidade de </a:t>
            </a:r>
            <a:r>
              <a:rPr lang="pt-BR" sz="2500" dirty="0" err="1" smtClean="0">
                <a:latin typeface="Arial" pitchFamily="34" charset="0"/>
                <a:cs typeface="Arial" pitchFamily="34" charset="0"/>
              </a:rPr>
              <a:t>Parauapebas-PA</a:t>
            </a:r>
            <a:r>
              <a:rPr lang="pt-BR" sz="2500" dirty="0" smtClean="0">
                <a:latin typeface="Arial" pitchFamily="34" charset="0"/>
                <a:cs typeface="Arial" pitchFamily="34" charset="0"/>
              </a:rPr>
              <a:t> (800 Km do Porto de Vila do Conde).</a:t>
            </a:r>
            <a:endParaRPr lang="pt-BR" sz="25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259632" y="332656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DESEMBARAÇO ALFANDEGÁRIO</a:t>
            </a:r>
            <a:endParaRPr lang="en-US" sz="3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149080"/>
            <a:ext cx="33909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818" y="2952328"/>
            <a:ext cx="4962238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268760"/>
            <a:ext cx="33909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SC\Documents\Bluetooth Folder\20171013_1153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1628" y="1340768"/>
            <a:ext cx="3822860" cy="5400600"/>
          </a:xfrm>
          <a:prstGeom prst="rect">
            <a:avLst/>
          </a:prstGeom>
          <a:noFill/>
        </p:spPr>
      </p:pic>
      <p:pic>
        <p:nvPicPr>
          <p:cNvPr id="3" name="Picture 7" descr="C:\Users\SC\Documents\Bluetooth Folder\20171013_123410.jpg"/>
          <p:cNvPicPr>
            <a:picLocks noChangeAspect="1" noChangeArrowheads="1"/>
          </p:cNvPicPr>
          <p:nvPr/>
        </p:nvPicPr>
        <p:blipFill>
          <a:blip r:embed="rId3" cstate="print"/>
          <a:srcRect b="29752"/>
          <a:stretch>
            <a:fillRect/>
          </a:stretch>
        </p:blipFill>
        <p:spPr bwMode="auto">
          <a:xfrm>
            <a:off x="755576" y="3023764"/>
            <a:ext cx="3528392" cy="3501580"/>
          </a:xfrm>
          <a:prstGeom prst="rect">
            <a:avLst/>
          </a:prstGeom>
          <a:noFill/>
        </p:spPr>
      </p:pic>
      <p:pic>
        <p:nvPicPr>
          <p:cNvPr id="4" name="Picture 8" descr="C:\Users\SC\Documents\Bluetooth Folder\20171013_123417.jpg"/>
          <p:cNvPicPr>
            <a:picLocks noChangeAspect="1" noChangeArrowheads="1"/>
          </p:cNvPicPr>
          <p:nvPr/>
        </p:nvPicPr>
        <p:blipFill>
          <a:blip r:embed="rId4" cstate="print"/>
          <a:srcRect t="21505" b="32258"/>
          <a:stretch>
            <a:fillRect/>
          </a:stretch>
        </p:blipFill>
        <p:spPr bwMode="auto">
          <a:xfrm>
            <a:off x="848680" y="116632"/>
            <a:ext cx="4299384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C\Documents\Bluetooth Folder\20180403_220422.jpg"/>
          <p:cNvPicPr>
            <a:picLocks noChangeAspect="1" noChangeArrowheads="1"/>
          </p:cNvPicPr>
          <p:nvPr/>
        </p:nvPicPr>
        <p:blipFill>
          <a:blip r:embed="rId2" cstate="print"/>
          <a:srcRect l="14754" t="10383" r="3279" b="6557"/>
          <a:stretch>
            <a:fillRect/>
          </a:stretch>
        </p:blipFill>
        <p:spPr bwMode="auto">
          <a:xfrm>
            <a:off x="1115616" y="1844824"/>
            <a:ext cx="3600400" cy="2736304"/>
          </a:xfrm>
          <a:prstGeom prst="rect">
            <a:avLst/>
          </a:prstGeom>
          <a:noFill/>
        </p:spPr>
      </p:pic>
      <p:pic>
        <p:nvPicPr>
          <p:cNvPr id="1027" name="Picture 3" descr="C:\Users\SC\Documents\Bluetooth Folder\20180403_220409.jpg"/>
          <p:cNvPicPr>
            <a:picLocks noChangeAspect="1" noChangeArrowheads="1"/>
          </p:cNvPicPr>
          <p:nvPr/>
        </p:nvPicPr>
        <p:blipFill>
          <a:blip r:embed="rId3" cstate="print"/>
          <a:srcRect l="13651" t="2597" r="18091" b="10390"/>
          <a:stretch>
            <a:fillRect/>
          </a:stretch>
        </p:blipFill>
        <p:spPr bwMode="auto">
          <a:xfrm>
            <a:off x="4860032" y="1556792"/>
            <a:ext cx="3168352" cy="35379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Tema do Office">
  <a:themeElements>
    <a:clrScheme name="Tema do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o Office">
      <a:majorFont>
        <a:latin typeface="Calibri"/>
        <a:ea typeface=""/>
        <a:cs typeface="Tahoma"/>
      </a:majorFont>
      <a:minorFont>
        <a:latin typeface="Calibri"/>
        <a:ea typeface=""/>
        <a:cs typeface="Tahoma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ema do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o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Tema do Office">
  <a:themeElements>
    <a:clrScheme name="Tema do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o Office">
      <a:majorFont>
        <a:latin typeface="Calibri"/>
        <a:ea typeface=""/>
        <a:cs typeface="Tahoma"/>
      </a:majorFont>
      <a:minorFont>
        <a:latin typeface="Calibri"/>
        <a:ea typeface=""/>
        <a:cs typeface="Tahoma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ema do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o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Tema do Office">
  <a:themeElements>
    <a:clrScheme name="Tema do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o Office">
      <a:majorFont>
        <a:latin typeface="Times New Roman"/>
        <a:ea typeface=""/>
        <a:cs typeface="Tahoma"/>
      </a:majorFont>
      <a:minorFont>
        <a:latin typeface="Times New Roman"/>
        <a:ea typeface=""/>
        <a:cs typeface="Tahoma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ema do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o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9926</TotalTime>
  <Words>235</Words>
  <Application>Microsoft Office PowerPoint</Application>
  <PresentationFormat>Apresentação na tela (4:3)</PresentationFormat>
  <Paragraphs>48</Paragraphs>
  <Slides>10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slides</vt:lpstr>
      </vt:variant>
      <vt:variant>
        <vt:i4>10</vt:i4>
      </vt:variant>
    </vt:vector>
  </HeadingPairs>
  <TitlesOfParts>
    <vt:vector size="13" baseType="lpstr">
      <vt:lpstr>1_Tema do Office</vt:lpstr>
      <vt:lpstr>2_Tema do Office</vt:lpstr>
      <vt:lpstr>3_Tema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SFPC</dc:creator>
  <cp:lastModifiedBy>SC ROCK</cp:lastModifiedBy>
  <cp:revision>1157</cp:revision>
  <cp:lastPrinted>1601-01-01T00:00:00Z</cp:lastPrinted>
  <dcterms:created xsi:type="dcterms:W3CDTF">2015-07-10T12:22:32Z</dcterms:created>
  <dcterms:modified xsi:type="dcterms:W3CDTF">2018-04-04T02:25:43Z</dcterms:modified>
</cp:coreProperties>
</file>