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notesMasterIdLst>
    <p:notesMasterId r:id="rId27"/>
  </p:notesMasterIdLst>
  <p:handoutMasterIdLst>
    <p:handoutMasterId r:id="rId28"/>
  </p:handoutMasterIdLst>
  <p:sldIdLst>
    <p:sldId id="591" r:id="rId2"/>
    <p:sldId id="824" r:id="rId3"/>
    <p:sldId id="919" r:id="rId4"/>
    <p:sldId id="920" r:id="rId5"/>
    <p:sldId id="906" r:id="rId6"/>
    <p:sldId id="907" r:id="rId7"/>
    <p:sldId id="909" r:id="rId8"/>
    <p:sldId id="908" r:id="rId9"/>
    <p:sldId id="882" r:id="rId10"/>
    <p:sldId id="883" r:id="rId11"/>
    <p:sldId id="918" r:id="rId12"/>
    <p:sldId id="884" r:id="rId13"/>
    <p:sldId id="885" r:id="rId14"/>
    <p:sldId id="830" r:id="rId15"/>
    <p:sldId id="875" r:id="rId16"/>
    <p:sldId id="831" r:id="rId17"/>
    <p:sldId id="868" r:id="rId18"/>
    <p:sldId id="881" r:id="rId19"/>
    <p:sldId id="880" r:id="rId20"/>
    <p:sldId id="870" r:id="rId21"/>
    <p:sldId id="914" r:id="rId22"/>
    <p:sldId id="916" r:id="rId23"/>
    <p:sldId id="921" r:id="rId24"/>
    <p:sldId id="922" r:id="rId25"/>
    <p:sldId id="779" r:id="rId26"/>
  </p:sldIdLst>
  <p:sldSz cx="9144000" cy="6858000" type="screen4x3"/>
  <p:notesSz cx="6797675" cy="9926638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3600"/>
    <a:srgbClr val="008000"/>
    <a:srgbClr val="F5640B"/>
    <a:srgbClr val="005400"/>
    <a:srgbClr val="0059D0"/>
    <a:srgbClr val="001C42"/>
    <a:srgbClr val="002E6C"/>
    <a:srgbClr val="FFCC00"/>
  </p:clrMru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Estilo Médio 4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84E427A-3D55-4303-BF80-6455036E1DE7}" styleName="Estilo com Tema 1 - Ênfas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Estilo Mé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Estilo Médio 4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Estilo Médio 4 - Ênfas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Estilo Médio 4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03447BB-5D67-496B-8E87-E561075AD55C}" styleName="Estilo Escuro 1 - Ênfase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Estilo Escuro 1 - Ênfase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Estilo Escuro 1 - Ênfase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Estilo Escuro 1 - Ênfas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158" autoAdjust="0"/>
    <p:restoredTop sz="83154" autoAdjust="0"/>
  </p:normalViewPr>
  <p:slideViewPr>
    <p:cSldViewPr>
      <p:cViewPr>
        <p:scale>
          <a:sx n="60" d="100"/>
          <a:sy n="60" d="100"/>
        </p:scale>
        <p:origin x="-1746" y="-372"/>
      </p:cViewPr>
      <p:guideLst>
        <p:guide orient="horz" pos="2160"/>
        <p:guide pos="288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84"/>
      </p:cViewPr>
      <p:guideLst>
        <p:guide orient="horz" pos="3127"/>
        <p:guide orient="horz" pos="3110"/>
        <p:guide orient="horz" pos="3144"/>
        <p:guide pos="2101"/>
        <p:guide pos="214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761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761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3C7C97D6-CF21-4E08-870A-DAECCE5EA9ED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noProof="0"/>
              <a:t>Clique para editar os estilos do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DC3B2D50-3809-44C3-B885-3BC1B8BAAC41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altLang="pt-B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altLang="pt-B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2338" y="747713"/>
            <a:ext cx="4954587" cy="3716337"/>
          </a:xfrm>
          <a:solidFill>
            <a:srgbClr val="FFFFFF"/>
          </a:solidFill>
          <a:ln/>
        </p:spPr>
      </p:sp>
      <p:sp>
        <p:nvSpPr>
          <p:cNvPr id="9318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06463" y="4713288"/>
            <a:ext cx="4986337" cy="4470400"/>
          </a:xfrm>
          <a:ln/>
          <a:extLst>
            <a:ext uri="{909E8E84-426E-40DD-AFC4-6F175D3DCCD1}"/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r>
              <a:rPr lang="pt-BR" dirty="0"/>
              <a:t>As Operações de Fiscalização de Produtos Controlados foram executadas com grande intensidade, buscando, dentre outros objetivos: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pt-BR" dirty="0"/>
              <a:t>Ampliar sensivelmente as ações de Fiscalização de Produtos Controlados (FPC).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pt-BR" dirty="0"/>
              <a:t>Possibilitar o emprego do Princípio de Guerra da Massa nas Operações, proporcionando maior efetividade às Operações.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pt-BR" dirty="0"/>
              <a:t>Intensificar as operações em ambiente interagências na FPC.</a:t>
            </a: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pt-BR" dirty="0"/>
              <a:t>Fortalecer a imagem do Exército Brasileiro perante a Sociedade Brasileira.</a:t>
            </a:r>
          </a:p>
          <a:p>
            <a:pPr>
              <a:buFont typeface="Arial" pitchFamily="34" charset="0"/>
              <a:buNone/>
              <a:defRPr/>
            </a:pPr>
            <a:r>
              <a:rPr lang="pt-BR" dirty="0"/>
              <a:t>Todas essas operações permitiram a preparação e o emprego de mais de 200 equipes de fiscalização em todo o território nacional, executando cerca de 2.300 ações de fiscalização de empresas com atividades reguladas pelo </a:t>
            </a:r>
            <a:r>
              <a:rPr lang="pt-BR" dirty="0" err="1"/>
              <a:t>Sis</a:t>
            </a:r>
            <a:r>
              <a:rPr lang="pt-BR" dirty="0"/>
              <a:t> FPC. </a:t>
            </a:r>
          </a:p>
          <a:p>
            <a:pPr>
              <a:buFont typeface="Arial" pitchFamily="34" charset="0"/>
              <a:buNone/>
              <a:defRPr/>
            </a:pPr>
            <a:endParaRPr lang="pt-BR" dirty="0"/>
          </a:p>
          <a:p>
            <a:pPr>
              <a:defRPr/>
            </a:pPr>
            <a:endParaRPr lang="pt-BR" altLang="pt-BR" dirty="0"/>
          </a:p>
        </p:txBody>
      </p:sp>
      <p:sp>
        <p:nvSpPr>
          <p:cNvPr id="41988" name="Espaço Reservado para Número de Slide 4"/>
          <p:cNvSpPr txBox="1">
            <a:spLocks noGrp="1"/>
          </p:cNvSpPr>
          <p:nvPr/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 anchor="b"/>
          <a:lstStyle/>
          <a:p>
            <a:pPr algn="r"/>
            <a:fld id="{BC009CF8-2EFE-4E85-823C-EBD04C1B1358}" type="slidenum">
              <a:rPr lang="pt-BR" altLang="pt-BR" sz="1200">
                <a:solidFill>
                  <a:srgbClr val="000000"/>
                </a:solidFill>
              </a:rPr>
              <a:pPr algn="r"/>
              <a:t>17</a:t>
            </a:fld>
            <a:endParaRPr lang="pt-BR" altLang="pt-BR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pt-BR" smtClean="0"/>
              <a:t>A DFPC e do Sis FPC vivem um momento de profunda mudança, verdadeira transformação, que impactarão a forma com que cumpre sua nossa missão, com significativos ganhos de eficiência, eficácia e efetividade.</a:t>
            </a:r>
          </a:p>
          <a:p>
            <a:endParaRPr lang="pt-BR" smtClean="0"/>
          </a:p>
        </p:txBody>
      </p:sp>
      <p:sp>
        <p:nvSpPr>
          <p:cNvPr id="45060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9F65A4-71A4-4E66-8EC3-511AB3B3C87C}" type="slidenum">
              <a:rPr lang="pt-BR" smtClean="0"/>
              <a:pPr>
                <a:defRPr/>
              </a:pPr>
              <a:t>25</a:t>
            </a:fld>
            <a:endParaRPr 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a livre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" name="Forma livre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pt-BR"/>
              <a:t>Clique para editar o estilo do subtítulo mestre</a:t>
            </a:r>
            <a:endParaRPr lang="en-US"/>
          </a:p>
        </p:txBody>
      </p:sp>
      <p:sp>
        <p:nvSpPr>
          <p:cNvPr id="6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FFCE9-96CA-4A82-A352-41E2032D0113}" type="datetimeFigureOut">
              <a:rPr lang="pt-BR"/>
              <a:pPr>
                <a:defRPr/>
              </a:pPr>
              <a:t>04/04/2018</a:t>
            </a:fld>
            <a:endParaRPr lang="pt-BR"/>
          </a:p>
        </p:txBody>
      </p:sp>
      <p:sp>
        <p:nvSpPr>
          <p:cNvPr id="7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DEFAE-11B0-44B0-AB81-5A68D28126D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B2656-F582-4084-80DD-1B197D0FA3E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C31CC-92AE-4BC7-8B0C-5CB188214F7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8" descr="DFPC SLIDE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316913" y="115888"/>
            <a:ext cx="55245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164305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dirty="0"/>
              <a:t>Clique para editar o estilo do título mestre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164305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dirty="0"/>
              <a:t>Clique para editar o estilo do título mestre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1C52CA70-59D9-4CB3-AE47-D99D0C85FF80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:\Figuras\Brasão E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44450"/>
            <a:ext cx="6540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H:\Figuras\Brasao_Dfpc_Fundo_ Transparente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88325" y="44450"/>
            <a:ext cx="7048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ângulo 23"/>
          <p:cNvSpPr>
            <a:spLocks noChangeArrowheads="1"/>
          </p:cNvSpPr>
          <p:nvPr userDrawn="1"/>
        </p:nvSpPr>
        <p:spPr bwMode="auto">
          <a:xfrm>
            <a:off x="-11113" y="1052513"/>
            <a:ext cx="9166226" cy="5770562"/>
          </a:xfrm>
          <a:prstGeom prst="rect">
            <a:avLst/>
          </a:prstGeom>
          <a:solidFill>
            <a:srgbClr val="16046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pt-BR" altLang="pt-BR">
              <a:solidFill>
                <a:prstClr val="white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2B8B4-6A22-44CE-BBBB-D3B253434A26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76223-05E8-4E89-8273-DEB11744D0B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a livre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" name="Forma livre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D3497-D320-407A-899D-85750B92B33A}" type="datetimeFigureOut">
              <a:rPr lang="pt-BR"/>
              <a:pPr>
                <a:defRPr/>
              </a:pPr>
              <a:t>04/04/2018</a:t>
            </a:fld>
            <a:endParaRPr lang="pt-BR"/>
          </a:p>
        </p:txBody>
      </p:sp>
      <p:sp>
        <p:nvSpPr>
          <p:cNvPr id="7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98ED6-73CE-4397-AAD1-1292BBDC981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F90E1-FE5E-40E1-BA7D-A5B3867940A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2E7BF-72A8-43E1-BE3B-EF4ECBBBA96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657A6-0DFF-4EFD-AFCA-5262C5CE693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C6E06-DB5C-4231-973C-FED11F0BCA60}" type="datetimeFigureOut">
              <a:rPr lang="en-US"/>
              <a:pPr>
                <a:defRPr/>
              </a:pPr>
              <a:t>4/4/2018</a:t>
            </a:fld>
            <a:endParaRPr lang="en-US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0EF10-B905-49EC-A0B8-EEC384845A2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53F22-288A-497C-A710-3D5C53B1D8D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pt-BR" noProof="0"/>
              <a:t>Clique no ícone para adicionar uma imagem</a:t>
            </a:r>
            <a:endParaRPr lang="en-US" noProof="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12AA6-EDF3-46FC-B9F6-DA0627823C2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a livre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6" name="Forma livre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028" name="Espaço Reservado para Título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título mestre</a:t>
            </a:r>
            <a:endParaRPr lang="en-US" smtClean="0"/>
          </a:p>
        </p:txBody>
      </p:sp>
      <p:sp>
        <p:nvSpPr>
          <p:cNvPr id="1029" name="Espaço Reservado para Texto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smtClean="0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CD2EB04C-D980-4506-9450-A4FDC885146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pic>
        <p:nvPicPr>
          <p:cNvPr id="1033" name="Imagem 10" descr="logo_eb.gif"/>
          <p:cNvPicPr>
            <a:picLocks noChangeAspect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255588" y="-26988"/>
            <a:ext cx="500062" cy="812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Picture 3"/>
          <p:cNvSpPr>
            <a:spLocks noChangeAspect="1" noChangeArrowheads="1"/>
          </p:cNvSpPr>
          <p:nvPr userDrawn="1"/>
        </p:nvSpPr>
        <p:spPr bwMode="auto">
          <a:xfrm>
            <a:off x="8396288" y="152400"/>
            <a:ext cx="476250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pt-BR"/>
          </a:p>
        </p:txBody>
      </p:sp>
      <p:pic>
        <p:nvPicPr>
          <p:cNvPr id="1035" name="Imagem 13" descr="DFPC SLIDE.jpg"/>
          <p:cNvPicPr>
            <a:picLocks noChangeAspect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8382000" y="152400"/>
            <a:ext cx="490538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822" r:id="rId1"/>
    <p:sldLayoutId id="2147483817" r:id="rId2"/>
    <p:sldLayoutId id="2147483823" r:id="rId3"/>
    <p:sldLayoutId id="2147483818" r:id="rId4"/>
    <p:sldLayoutId id="2147483824" r:id="rId5"/>
    <p:sldLayoutId id="2147483819" r:id="rId6"/>
    <p:sldLayoutId id="2147483825" r:id="rId7"/>
    <p:sldLayoutId id="2147483826" r:id="rId8"/>
    <p:sldLayoutId id="2147483827" r:id="rId9"/>
    <p:sldLayoutId id="2147483820" r:id="rId10"/>
    <p:sldLayoutId id="2147483821" r:id="rId11"/>
    <p:sldLayoutId id="2147483828" r:id="rId12"/>
    <p:sldLayoutId id="2147483829" r:id="rId13"/>
    <p:sldLayoutId id="2147483830" r:id="rId14"/>
    <p:sldLayoutId id="2147483831" r:id="rId15"/>
    <p:sldLayoutId id="2147483832" r:id="rId16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9C007F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68007F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1"/>
          <p:cNvSpPr>
            <a:spLocks noChangeArrowheads="1"/>
          </p:cNvSpPr>
          <p:nvPr/>
        </p:nvSpPr>
        <p:spPr bwMode="auto">
          <a:xfrm>
            <a:off x="1588" y="785813"/>
            <a:ext cx="9163050" cy="6073775"/>
          </a:xfrm>
          <a:prstGeom prst="rect">
            <a:avLst/>
          </a:prstGeom>
          <a:gradFill rotWithShape="1">
            <a:gsLst>
              <a:gs pos="0">
                <a:srgbClr val="00005E"/>
              </a:gs>
              <a:gs pos="50000">
                <a:srgbClr val="0000CC"/>
              </a:gs>
              <a:gs pos="100000">
                <a:srgbClr val="00005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13315" name="Rectangle 39"/>
          <p:cNvSpPr>
            <a:spLocks noChangeArrowheads="1"/>
          </p:cNvSpPr>
          <p:nvPr/>
        </p:nvSpPr>
        <p:spPr bwMode="auto">
          <a:xfrm flipV="1">
            <a:off x="0" y="928688"/>
            <a:ext cx="9182100" cy="642937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 altLang="pt-BR"/>
          </a:p>
        </p:txBody>
      </p:sp>
      <p:sp>
        <p:nvSpPr>
          <p:cNvPr id="13316" name="Rectangle 39"/>
          <p:cNvSpPr>
            <a:spLocks noChangeArrowheads="1"/>
          </p:cNvSpPr>
          <p:nvPr/>
        </p:nvSpPr>
        <p:spPr bwMode="auto">
          <a:xfrm>
            <a:off x="0" y="0"/>
            <a:ext cx="9182100" cy="8572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 altLang="pt-BR"/>
          </a:p>
        </p:txBody>
      </p:sp>
      <p:sp>
        <p:nvSpPr>
          <p:cNvPr id="13317" name="Rectangle 44"/>
          <p:cNvSpPr>
            <a:spLocks noChangeArrowheads="1"/>
          </p:cNvSpPr>
          <p:nvPr/>
        </p:nvSpPr>
        <p:spPr bwMode="auto">
          <a:xfrm>
            <a:off x="-31750" y="833438"/>
            <a:ext cx="9232900" cy="952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 altLang="pt-BR"/>
          </a:p>
        </p:txBody>
      </p:sp>
      <p:pic>
        <p:nvPicPr>
          <p:cNvPr id="13318" name="Imagem 8" descr="DFPC SLID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22563" y="2308225"/>
            <a:ext cx="3246437" cy="419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488" y="1000125"/>
            <a:ext cx="90011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75" y="36513"/>
            <a:ext cx="3357563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Imagem 5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Imagem 6"/>
          <p:cNvPicPr>
            <a:picLocks noChangeAspect="1" noChangeArrowheads="1"/>
          </p:cNvPicPr>
          <p:nvPr/>
        </p:nvPicPr>
        <p:blipFill>
          <a:blip r:embed="rId3"/>
          <a:srcRect t="2319" r="43176" b="9129"/>
          <a:stretch>
            <a:fillRect/>
          </a:stretch>
        </p:blipFill>
        <p:spPr bwMode="auto">
          <a:xfrm>
            <a:off x="0" y="1071563"/>
            <a:ext cx="9144000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SISCOMEX IMPORTAÇÃO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pic>
        <p:nvPicPr>
          <p:cNvPr id="25603" name="Imagem 3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ângulo 5"/>
          <p:cNvSpPr/>
          <p:nvPr/>
        </p:nvSpPr>
        <p:spPr>
          <a:xfrm>
            <a:off x="500063" y="0"/>
            <a:ext cx="8001000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pt-BR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       </a:t>
            </a:r>
          </a:p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SISCOMEX IMPORTAÇÃO</a:t>
            </a:r>
            <a:endParaRPr lang="pt-BR" sz="3200" dirty="0">
              <a:cs typeface="+mn-cs"/>
            </a:endParaRPr>
          </a:p>
        </p:txBody>
      </p:sp>
      <p:pic>
        <p:nvPicPr>
          <p:cNvPr id="25605" name="Espaço Reservado para Conteúdo 6"/>
          <p:cNvPicPr>
            <a:picLocks noGrp="1"/>
          </p:cNvPicPr>
          <p:nvPr>
            <p:ph idx="1"/>
          </p:nvPr>
        </p:nvPicPr>
        <p:blipFill>
          <a:blip r:embed="rId3"/>
          <a:srcRect t="14972" r="21037" b="41035"/>
          <a:stretch>
            <a:fillRect/>
          </a:stretch>
        </p:blipFill>
        <p:spPr>
          <a:xfrm>
            <a:off x="0" y="857250"/>
            <a:ext cx="9144000" cy="6000750"/>
          </a:xfrm>
        </p:spPr>
      </p:pic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Imagem 5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tângulo 6"/>
          <p:cNvSpPr/>
          <p:nvPr/>
        </p:nvSpPr>
        <p:spPr>
          <a:xfrm>
            <a:off x="928663" y="428604"/>
            <a:ext cx="7286676" cy="553998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en-US" sz="30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</a:t>
            </a:r>
            <a:endParaRPr lang="pt-BR" sz="30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26628" name="Imagem 10"/>
          <p:cNvPicPr>
            <a:picLocks noChangeAspect="1" noChangeArrowheads="1"/>
          </p:cNvPicPr>
          <p:nvPr/>
        </p:nvPicPr>
        <p:blipFill>
          <a:blip r:embed="rId3"/>
          <a:srcRect t="2261" r="43176" b="45557"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SISCOMEX IMPORTAÇÃO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Imagem 5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Imagem 7"/>
          <p:cNvPicPr>
            <a:picLocks noChangeAspect="1" noChangeArrowheads="1"/>
          </p:cNvPicPr>
          <p:nvPr/>
        </p:nvPicPr>
        <p:blipFill>
          <a:blip r:embed="rId3"/>
          <a:srcRect l="3912" t="11288" r="48114" b="12878"/>
          <a:stretch>
            <a:fillRect/>
          </a:stretch>
        </p:blipFill>
        <p:spPr bwMode="auto">
          <a:xfrm>
            <a:off x="0" y="1071563"/>
            <a:ext cx="9144000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SISCOMEX IMPORTAÇÃO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Imagem 3" descr="cabeçalho DFPC - Power poi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riângulo isósceles 7"/>
          <p:cNvSpPr/>
          <p:nvPr/>
        </p:nvSpPr>
        <p:spPr bwMode="auto">
          <a:xfrm rot="5400000">
            <a:off x="3321836" y="1555844"/>
            <a:ext cx="785816" cy="285752"/>
          </a:xfrm>
          <a:prstGeom prst="triangle">
            <a:avLst/>
          </a:prstGeom>
          <a:solidFill>
            <a:schemeClr val="tx1">
              <a:lumMod val="50000"/>
            </a:schemeClr>
          </a:solidFill>
          <a:ln w="9525" cap="flat" cmpd="sng" algn="ctr">
            <a:solidFill>
              <a:schemeClr val="bg2"/>
            </a:solidFill>
            <a:prstDash val="solid"/>
            <a:miter lim="800000"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/>
          <a:lstStyle/>
          <a:p>
            <a:pPr>
              <a:defRPr/>
            </a:pPr>
            <a:endParaRPr lang="pt-BR">
              <a:latin typeface="+mn-lt"/>
              <a:cs typeface="+mn-cs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642910" y="214290"/>
            <a:ext cx="785818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VISÃO INTEGRADA</a:t>
            </a:r>
          </a:p>
        </p:txBody>
      </p:sp>
      <p:pic>
        <p:nvPicPr>
          <p:cNvPr id="28679" name="Imagem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857250"/>
            <a:ext cx="91440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Imagem 49" descr="01 Fund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Imagem 28" descr="cabeçalho DFPC - Power poi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VISÃO INTEGRADA</a:t>
            </a:r>
          </a:p>
        </p:txBody>
      </p:sp>
      <p:pic>
        <p:nvPicPr>
          <p:cNvPr id="29701" name="Imagem 6"/>
          <p:cNvPicPr>
            <a:picLocks noChangeAspect="1" noChangeArrowheads="1"/>
          </p:cNvPicPr>
          <p:nvPr/>
        </p:nvPicPr>
        <p:blipFill>
          <a:blip r:embed="rId4"/>
          <a:srcRect l="8466" t="7210" r="5467" b="6897"/>
          <a:stretch>
            <a:fillRect/>
          </a:stretch>
        </p:blipFill>
        <p:spPr bwMode="auto">
          <a:xfrm>
            <a:off x="0" y="1214438"/>
            <a:ext cx="914400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Imagem 16" descr="cabeçalho DFPC - Power poi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VISÃO INTEGRADA</a:t>
            </a:r>
          </a:p>
        </p:txBody>
      </p:sp>
      <p:pic>
        <p:nvPicPr>
          <p:cNvPr id="30724" name="Imagem 4"/>
          <p:cNvPicPr>
            <a:picLocks noChangeAspect="1" noChangeArrowheads="1"/>
          </p:cNvPicPr>
          <p:nvPr/>
        </p:nvPicPr>
        <p:blipFill>
          <a:blip r:embed="rId4"/>
          <a:srcRect l="1411" t="7210" r="1057"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Imagem 6" descr="01 Fund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Imagem 17" descr="cabeçalho DFPC - Power point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VISÃO INTEGRADA</a:t>
            </a:r>
          </a:p>
        </p:txBody>
      </p:sp>
      <p:pic>
        <p:nvPicPr>
          <p:cNvPr id="31749" name="Imagem 5"/>
          <p:cNvPicPr>
            <a:picLocks noChangeAspect="1" noChangeArrowheads="1"/>
          </p:cNvPicPr>
          <p:nvPr/>
        </p:nvPicPr>
        <p:blipFill>
          <a:blip r:embed="rId5"/>
          <a:srcRect l="882" t="2821" r="882"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Imagem 5" descr="01 Fund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Imagem 6" descr="cabeçalho DFPC - Power poi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VISÃO INTEGRADA</a:t>
            </a:r>
          </a:p>
        </p:txBody>
      </p:sp>
      <p:pic>
        <p:nvPicPr>
          <p:cNvPr id="32773" name="Imagem 5"/>
          <p:cNvPicPr>
            <a:picLocks noChangeAspect="1" noChangeArrowheads="1"/>
          </p:cNvPicPr>
          <p:nvPr/>
        </p:nvPicPr>
        <p:blipFill>
          <a:blip r:embed="rId4"/>
          <a:srcRect l="882" t="6897" r="882"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Imagem 2" descr="01 Fund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Imagem 4" descr="cabeçalho DFPC - Power poi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ângulo 5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VISÃO INTEGRADA</a:t>
            </a:r>
          </a:p>
        </p:txBody>
      </p:sp>
      <p:pic>
        <p:nvPicPr>
          <p:cNvPr id="33797" name="Imagem 6"/>
          <p:cNvPicPr>
            <a:picLocks noChangeAspect="1" noChangeArrowheads="1"/>
          </p:cNvPicPr>
          <p:nvPr/>
        </p:nvPicPr>
        <p:blipFill>
          <a:blip r:embed="rId4"/>
          <a:srcRect l="882" t="6897" r="1764"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395536" y="367669"/>
            <a:ext cx="8352928" cy="1138773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altLang="pt-BR" sz="3400" dirty="0">
                <a:latin typeface="Arial Black" pitchFamily="34" charset="0"/>
                <a:cs typeface="+mn-cs"/>
              </a:rPr>
              <a:t>Sistema de Fiscalização de Produtos Controlados</a:t>
            </a:r>
          </a:p>
        </p:txBody>
      </p:sp>
      <p:pic>
        <p:nvPicPr>
          <p:cNvPr id="4" name="Imagem 3" descr="SisFPC - Logo - Fundo Branc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5" y="3429000"/>
            <a:ext cx="2190750" cy="2498725"/>
          </a:xfrm>
          <a:prstGeom prst="rect">
            <a:avLst/>
          </a:prstGeom>
          <a:ln>
            <a:noFill/>
          </a:ln>
          <a:effectLst>
            <a:outerShdw blurRad="114300" dir="2400000" sx="107000" sy="107000" algn="tl" rotWithShape="0">
              <a:srgbClr val="000000">
                <a:alpha val="74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Imagem 5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VISÃO INTEGRADA</a:t>
            </a:r>
          </a:p>
        </p:txBody>
      </p:sp>
      <p:pic>
        <p:nvPicPr>
          <p:cNvPr id="34820" name="Imagem 4"/>
          <p:cNvPicPr>
            <a:picLocks noChangeAspect="1" noChangeArrowheads="1"/>
          </p:cNvPicPr>
          <p:nvPr/>
        </p:nvPicPr>
        <p:blipFill>
          <a:blip r:embed="rId3"/>
          <a:srcRect l="1234" t="7837" r="2821"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revoredo\Pictures\LDI Faixa Amarela Vermelha.pdf\LDI Faixa Amarela Vermelha.pdf-page-05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143000"/>
            <a:ext cx="9144000" cy="5715000"/>
          </a:xfrm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t-BR" sz="32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VISÃO INTEGRADA</a:t>
            </a:r>
            <a:endParaRPr lang="pt-BR" sz="32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35844" name="Imagem 6" descr="cabeçalho DFPC - Power poi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tângulo 7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GRU ANEXADA AO DOSSIÊ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/>
          <a:lstStyle/>
          <a:p>
            <a:pPr eaLnBrk="1" hangingPunct="1"/>
            <a:endParaRPr lang="pt-BR" dirty="0" smtClean="0"/>
          </a:p>
        </p:txBody>
      </p:sp>
      <p:pic>
        <p:nvPicPr>
          <p:cNvPr id="36867" name="Imagem 4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Espaço Reservado para Conteúdo 4"/>
          <p:cNvSpPr>
            <a:spLocks noGrp="1"/>
          </p:cNvSpPr>
          <p:nvPr>
            <p:ph idx="1"/>
          </p:nvPr>
        </p:nvSpPr>
        <p:spPr>
          <a:xfrm>
            <a:off x="457200" y="1142984"/>
            <a:ext cx="8329642" cy="535785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buClr>
                <a:schemeClr val="accent6"/>
              </a:buClr>
            </a:pPr>
            <a:r>
              <a:rPr lang="pt-BR" dirty="0" smtClean="0">
                <a:solidFill>
                  <a:schemeClr val="bg1"/>
                </a:solidFill>
              </a:rPr>
              <a:t>Deixar de vincular o dossiê ao processo;</a:t>
            </a:r>
          </a:p>
          <a:p>
            <a:pPr eaLnBrk="1" hangingPunct="1">
              <a:buClr>
                <a:schemeClr val="accent6"/>
              </a:buClr>
            </a:pPr>
            <a:r>
              <a:rPr lang="pt-BR" dirty="0" smtClean="0">
                <a:solidFill>
                  <a:schemeClr val="bg1"/>
                </a:solidFill>
              </a:rPr>
              <a:t>Lançar a LI sem o dossiê;</a:t>
            </a:r>
          </a:p>
          <a:p>
            <a:pPr eaLnBrk="1" hangingPunct="1">
              <a:buClr>
                <a:schemeClr val="accent6"/>
              </a:buClr>
            </a:pPr>
            <a:r>
              <a:rPr lang="pt-BR" dirty="0" smtClean="0">
                <a:solidFill>
                  <a:schemeClr val="bg1"/>
                </a:solidFill>
              </a:rPr>
              <a:t>A finalidade da importação não corresponde à apostilada ao CR/TR;</a:t>
            </a:r>
          </a:p>
          <a:p>
            <a:pPr eaLnBrk="1" hangingPunct="1">
              <a:buClr>
                <a:schemeClr val="accent6"/>
              </a:buClr>
            </a:pPr>
            <a:r>
              <a:rPr lang="pt-BR" dirty="0" smtClean="0">
                <a:solidFill>
                  <a:schemeClr val="bg1"/>
                </a:solidFill>
              </a:rPr>
              <a:t>LDI sem número do processo anuente: nº do CII ou do CR precedido do “R”;</a:t>
            </a:r>
          </a:p>
          <a:p>
            <a:pPr eaLnBrk="1" hangingPunct="1">
              <a:buClr>
                <a:schemeClr val="accent6"/>
              </a:buClr>
            </a:pPr>
            <a:r>
              <a:rPr lang="pt-BR" dirty="0" smtClean="0">
                <a:solidFill>
                  <a:schemeClr val="bg1"/>
                </a:solidFill>
              </a:rPr>
              <a:t>Deixar de anexar documentos importantes: contratos, cópias de protocolos de </a:t>
            </a:r>
            <a:r>
              <a:rPr lang="pt-BR" dirty="0" err="1" smtClean="0">
                <a:solidFill>
                  <a:schemeClr val="bg1"/>
                </a:solidFill>
              </a:rPr>
              <a:t>apostilamentos</a:t>
            </a:r>
            <a:r>
              <a:rPr lang="pt-BR" dirty="0" smtClean="0">
                <a:solidFill>
                  <a:schemeClr val="bg1"/>
                </a:solidFill>
              </a:rPr>
              <a:t>, documentos relacionados à importação temporária para exposição, </a:t>
            </a:r>
            <a:r>
              <a:rPr lang="pt-BR" dirty="0" err="1" smtClean="0">
                <a:solidFill>
                  <a:schemeClr val="bg1"/>
                </a:solidFill>
              </a:rPr>
              <a:t>etc</a:t>
            </a:r>
            <a:r>
              <a:rPr lang="pt-BR" dirty="0" smtClean="0">
                <a:solidFill>
                  <a:schemeClr val="bg1"/>
                </a:solidFill>
              </a:rPr>
              <a:t>;</a:t>
            </a:r>
            <a:endParaRPr lang="pt-BR" dirty="0" smtClean="0">
              <a:solidFill>
                <a:schemeClr val="bg1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714348" y="285728"/>
            <a:ext cx="7715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/>
              <a:t>ERROS MAIS COMUNS</a:t>
            </a:r>
            <a:endParaRPr lang="pt-BR" sz="3200" b="1" dirty="0"/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/>
          <a:lstStyle/>
          <a:p>
            <a:pPr eaLnBrk="1" hangingPunct="1"/>
            <a:endParaRPr lang="pt-BR" dirty="0" smtClean="0"/>
          </a:p>
        </p:txBody>
      </p:sp>
      <p:pic>
        <p:nvPicPr>
          <p:cNvPr id="36867" name="Imagem 4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Espaço Reservado para Conteúdo 4"/>
          <p:cNvSpPr>
            <a:spLocks noGrp="1"/>
          </p:cNvSpPr>
          <p:nvPr>
            <p:ph idx="1"/>
          </p:nvPr>
        </p:nvSpPr>
        <p:spPr>
          <a:xfrm>
            <a:off x="500034" y="1714488"/>
            <a:ext cx="8329642" cy="4357718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spcBef>
                <a:spcPts val="1200"/>
              </a:spcBef>
              <a:buClr>
                <a:schemeClr val="accent6"/>
              </a:buClr>
            </a:pPr>
            <a:r>
              <a:rPr lang="pt-BR" dirty="0" smtClean="0">
                <a:solidFill>
                  <a:schemeClr val="bg1"/>
                </a:solidFill>
              </a:rPr>
              <a:t>Deixar de anexar ao dossiê as taxas referentes à importação e desembaraço alfandegário;</a:t>
            </a:r>
          </a:p>
          <a:p>
            <a:pPr eaLnBrk="1" hangingPunct="1">
              <a:spcBef>
                <a:spcPts val="1200"/>
              </a:spcBef>
              <a:buClr>
                <a:schemeClr val="accent6"/>
              </a:buClr>
            </a:pPr>
            <a:r>
              <a:rPr lang="pt-BR" dirty="0" smtClean="0">
                <a:solidFill>
                  <a:schemeClr val="bg1"/>
                </a:solidFill>
              </a:rPr>
              <a:t>Preencher a LI com dados diferentes do CII;</a:t>
            </a:r>
          </a:p>
          <a:p>
            <a:pPr eaLnBrk="1" hangingPunct="1">
              <a:spcBef>
                <a:spcPts val="1200"/>
              </a:spcBef>
              <a:buClr>
                <a:schemeClr val="accent6"/>
              </a:buClr>
            </a:pPr>
            <a:r>
              <a:rPr lang="pt-BR" dirty="0" smtClean="0">
                <a:solidFill>
                  <a:schemeClr val="bg1"/>
                </a:solidFill>
              </a:rPr>
              <a:t>Deixar de solicitar parecer prévio para PCE que possuem produtos nacionais com características similares (EVN com IV e/ou termal, armas de fogo, </a:t>
            </a:r>
            <a:r>
              <a:rPr lang="pt-BR" dirty="0" err="1" smtClean="0">
                <a:solidFill>
                  <a:schemeClr val="bg1"/>
                </a:solidFill>
              </a:rPr>
              <a:t>etc</a:t>
            </a:r>
            <a:r>
              <a:rPr lang="pt-BR" dirty="0" smtClean="0">
                <a:solidFill>
                  <a:schemeClr val="bg1"/>
                </a:solidFill>
              </a:rPr>
              <a:t>;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642910" y="285728"/>
            <a:ext cx="7715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/>
              <a:t>ERROS MAIS COMUNS</a:t>
            </a:r>
            <a:endParaRPr lang="pt-BR" sz="3200" b="1" dirty="0"/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/>
          <a:lstStyle/>
          <a:p>
            <a:pPr eaLnBrk="1" hangingPunct="1"/>
            <a:endParaRPr lang="pt-BR" dirty="0" smtClean="0"/>
          </a:p>
        </p:txBody>
      </p:sp>
      <p:pic>
        <p:nvPicPr>
          <p:cNvPr id="36867" name="Imagem 4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Espaço Reservado para Conteúdo 4"/>
          <p:cNvSpPr>
            <a:spLocks noGrp="1"/>
          </p:cNvSpPr>
          <p:nvPr>
            <p:ph idx="1"/>
          </p:nvPr>
        </p:nvSpPr>
        <p:spPr>
          <a:xfrm>
            <a:off x="428596" y="1785926"/>
            <a:ext cx="8329642" cy="3643338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algn="just" eaLnBrk="1" hangingPunct="1">
              <a:buClr>
                <a:schemeClr val="accent6"/>
              </a:buClr>
            </a:pPr>
            <a:r>
              <a:rPr lang="pt-BR" dirty="0" smtClean="0">
                <a:solidFill>
                  <a:schemeClr val="bg1"/>
                </a:solidFill>
              </a:rPr>
              <a:t>Deixar de solicitar parecer prévio de laudos para fogos de artifício; </a:t>
            </a:r>
          </a:p>
          <a:p>
            <a:pPr algn="just" eaLnBrk="1" hangingPunct="1">
              <a:buClr>
                <a:schemeClr val="accent6"/>
              </a:buClr>
            </a:pPr>
            <a:r>
              <a:rPr lang="pt-BR" dirty="0" smtClean="0">
                <a:solidFill>
                  <a:schemeClr val="bg1"/>
                </a:solidFill>
              </a:rPr>
              <a:t>Após cumprida uma exigência de LI (somente nos casos de falta de documentação para análise) o importador esquece de avisar o cumprimento da mesma no Google Docs.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642910" y="285728"/>
            <a:ext cx="7715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/>
              <a:t>ERROS MAIS COMUNS</a:t>
            </a:r>
            <a:endParaRPr lang="pt-BR" sz="3200" b="1" dirty="0"/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10" name="CaixaDeTexto 9"/>
          <p:cNvSpPr txBox="1">
            <a:spLocks noChangeArrowheads="1"/>
          </p:cNvSpPr>
          <p:nvPr/>
        </p:nvSpPr>
        <p:spPr bwMode="auto">
          <a:xfrm>
            <a:off x="2678113" y="5214938"/>
            <a:ext cx="3995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800">
                <a:solidFill>
                  <a:srgbClr val="000096"/>
                </a:solidFill>
                <a:latin typeface="Arial Black" pitchFamily="34" charset="0"/>
              </a:rPr>
              <a:t>Você Pode Confiar!</a:t>
            </a:r>
          </a:p>
        </p:txBody>
      </p:sp>
      <p:sp>
        <p:nvSpPr>
          <p:cNvPr id="11" name="CaixaDeTexto 10"/>
          <p:cNvSpPr txBox="1">
            <a:spLocks noChangeArrowheads="1"/>
          </p:cNvSpPr>
          <p:nvPr/>
        </p:nvSpPr>
        <p:spPr bwMode="auto">
          <a:xfrm>
            <a:off x="2740025" y="4125913"/>
            <a:ext cx="3871913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7500" b="1">
                <a:solidFill>
                  <a:schemeClr val="bg1"/>
                </a:solidFill>
                <a:latin typeface="Arial Black" pitchFamily="34" charset="0"/>
                <a:cs typeface="Tahoma" pitchFamily="34" charset="0"/>
              </a:rPr>
              <a:t>SisFPC</a:t>
            </a:r>
          </a:p>
        </p:txBody>
      </p:sp>
      <p:pic>
        <p:nvPicPr>
          <p:cNvPr id="12" name="Imagem 11" descr="amarel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8" y="2009775"/>
            <a:ext cx="1928812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agem 12" descr="azul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92650" y="785813"/>
            <a:ext cx="15938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Imagem 13" descr="vermelho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38" y="857250"/>
            <a:ext cx="2206625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C0C0C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750"/>
                            </p:stCondLst>
                            <p:childTnLst>
                              <p:par>
                                <p:cTn id="3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430"/>
                            </p:stCondLst>
                            <p:childTnLst>
                              <p:par>
                                <p:cTn id="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ítulo 1"/>
          <p:cNvSpPr>
            <a:spLocks noGrp="1"/>
          </p:cNvSpPr>
          <p:nvPr>
            <p:ph type="title"/>
          </p:nvPr>
        </p:nvSpPr>
        <p:spPr>
          <a:xfrm>
            <a:off x="785813" y="214313"/>
            <a:ext cx="7972425" cy="654050"/>
          </a:xfrm>
        </p:spPr>
        <p:txBody>
          <a:bodyPr/>
          <a:lstStyle/>
          <a:p>
            <a:pPr eaLnBrk="1" hangingPunct="1"/>
            <a:endParaRPr lang="pt-BR" smtClean="0"/>
          </a:p>
        </p:txBody>
      </p:sp>
      <p:pic>
        <p:nvPicPr>
          <p:cNvPr id="15363" name="Imagem 4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Espaço Reservado para Conteúdo 4"/>
          <p:cNvSpPr>
            <a:spLocks noGrp="1"/>
          </p:cNvSpPr>
          <p:nvPr>
            <p:ph idx="1"/>
          </p:nvPr>
        </p:nvSpPr>
        <p:spPr>
          <a:xfrm>
            <a:off x="500063" y="2500313"/>
            <a:ext cx="7467600" cy="2257425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pt-BR" sz="4000" smtClean="0"/>
              <a:t>PROCESSO DE ANÁLISE DE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pt-BR" sz="4000" smtClean="0"/>
              <a:t>LICENCIAMENTO DIRETO DE IMPORTAÇÃO</a:t>
            </a:r>
          </a:p>
        </p:txBody>
      </p:sp>
      <p:sp>
        <p:nvSpPr>
          <p:cNvPr id="15365" name="CaixaDeTexto 5"/>
          <p:cNvSpPr txBox="1">
            <a:spLocks noChangeArrowheads="1"/>
          </p:cNvSpPr>
          <p:nvPr/>
        </p:nvSpPr>
        <p:spPr bwMode="auto">
          <a:xfrm>
            <a:off x="642938" y="0"/>
            <a:ext cx="78581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b="1"/>
              <a:t>DIRETORIA DE FISCALIZAÇÃO DE PRODUTOS CONTROLADOS – DIVISÃO DE CONTROLE – </a:t>
            </a:r>
            <a:r>
              <a:rPr lang="pt-BR" b="1">
                <a:solidFill>
                  <a:srgbClr val="FFFF00"/>
                </a:solidFill>
              </a:rPr>
              <a:t>SEÇÃO DE COMÉRCIO EXTERIOR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1"/>
          <p:cNvSpPr>
            <a:spLocks noChangeArrowheads="1"/>
          </p:cNvSpPr>
          <p:nvPr/>
        </p:nvSpPr>
        <p:spPr bwMode="auto">
          <a:xfrm>
            <a:off x="0" y="784225"/>
            <a:ext cx="9163050" cy="6073775"/>
          </a:xfrm>
          <a:prstGeom prst="rect">
            <a:avLst/>
          </a:prstGeom>
          <a:gradFill rotWithShape="1">
            <a:gsLst>
              <a:gs pos="0">
                <a:srgbClr val="00005E"/>
              </a:gs>
              <a:gs pos="50000">
                <a:srgbClr val="0000CC"/>
              </a:gs>
              <a:gs pos="100000">
                <a:srgbClr val="00005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pt-BR" b="1" dirty="0"/>
          </a:p>
        </p:txBody>
      </p:sp>
      <p:sp>
        <p:nvSpPr>
          <p:cNvPr id="13315" name="Rectangle 39"/>
          <p:cNvSpPr>
            <a:spLocks noChangeArrowheads="1"/>
          </p:cNvSpPr>
          <p:nvPr/>
        </p:nvSpPr>
        <p:spPr bwMode="auto">
          <a:xfrm rot="10800000" flipV="1">
            <a:off x="0" y="928688"/>
            <a:ext cx="9182100" cy="642937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t-BR" sz="3200" b="1" dirty="0" smtClean="0"/>
              <a:t>LICENCIAMENTO DIRETO DE IMPORTAÇÃO</a:t>
            </a:r>
            <a:endParaRPr lang="pt-BR" sz="3200" b="1" dirty="0"/>
          </a:p>
        </p:txBody>
      </p:sp>
      <p:sp>
        <p:nvSpPr>
          <p:cNvPr id="13316" name="Rectangle 39"/>
          <p:cNvSpPr>
            <a:spLocks noChangeArrowheads="1"/>
          </p:cNvSpPr>
          <p:nvPr/>
        </p:nvSpPr>
        <p:spPr bwMode="auto">
          <a:xfrm>
            <a:off x="0" y="0"/>
            <a:ext cx="9182100" cy="85725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 altLang="pt-BR"/>
          </a:p>
        </p:txBody>
      </p:sp>
      <p:sp>
        <p:nvSpPr>
          <p:cNvPr id="13317" name="Rectangle 44"/>
          <p:cNvSpPr>
            <a:spLocks noChangeArrowheads="1"/>
          </p:cNvSpPr>
          <p:nvPr/>
        </p:nvSpPr>
        <p:spPr bwMode="auto">
          <a:xfrm>
            <a:off x="0" y="0"/>
            <a:ext cx="9232900" cy="952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 altLang="pt-BR"/>
          </a:p>
        </p:txBody>
      </p:sp>
      <p:pic>
        <p:nvPicPr>
          <p:cNvPr id="133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285728"/>
            <a:ext cx="90011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ixaDeTexto 8"/>
          <p:cNvSpPr txBox="1"/>
          <p:nvPr/>
        </p:nvSpPr>
        <p:spPr>
          <a:xfrm>
            <a:off x="500034" y="2285992"/>
            <a:ext cx="821537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pt-BR" dirty="0" smtClean="0"/>
              <a:t> </a:t>
            </a:r>
            <a:r>
              <a:rPr lang="pt-BR" b="1" dirty="0" smtClean="0"/>
              <a:t>LDI UNIFICADA PARA TODAS AS FAIXAS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pt-BR" b="1" dirty="0"/>
              <a:t> </a:t>
            </a:r>
            <a:r>
              <a:rPr lang="pt-BR" b="1" dirty="0" smtClean="0"/>
              <a:t>FAIXA VERDE COM DEFERIMENTO A CARGO DA DFPC;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pt-BR" b="1" dirty="0"/>
              <a:t> </a:t>
            </a:r>
            <a:r>
              <a:rPr lang="pt-BR" b="1" dirty="0" smtClean="0"/>
              <a:t>FAIXA VERMELHA E AMARELA:</a:t>
            </a:r>
          </a:p>
          <a:p>
            <a:pPr lvl="1">
              <a:spcAft>
                <a:spcPts val="1200"/>
              </a:spcAft>
              <a:buFont typeface="Arial" pitchFamily="34" charset="0"/>
              <a:buChar char="•"/>
            </a:pPr>
            <a:r>
              <a:rPr lang="pt-BR" b="1" dirty="0" err="1" smtClean="0">
                <a:solidFill>
                  <a:srgbClr val="FFC000"/>
                </a:solidFill>
              </a:rPr>
              <a:t>Autz</a:t>
            </a:r>
            <a:r>
              <a:rPr lang="pt-BR" b="1" dirty="0" smtClean="0">
                <a:solidFill>
                  <a:srgbClr val="FFC000"/>
                </a:solidFill>
              </a:rPr>
              <a:t> de embarque a cargo da DFPC;</a:t>
            </a:r>
          </a:p>
          <a:p>
            <a:pPr lvl="1">
              <a:spcAft>
                <a:spcPts val="1200"/>
              </a:spcAft>
              <a:buFont typeface="Arial" pitchFamily="34" charset="0"/>
              <a:buChar char="•"/>
            </a:pPr>
            <a:r>
              <a:rPr lang="pt-BR" b="1" dirty="0">
                <a:solidFill>
                  <a:srgbClr val="FFC000"/>
                </a:solidFill>
              </a:rPr>
              <a:t> </a:t>
            </a:r>
            <a:r>
              <a:rPr lang="pt-BR" b="1" dirty="0" smtClean="0">
                <a:solidFill>
                  <a:srgbClr val="FFC000"/>
                </a:solidFill>
              </a:rPr>
              <a:t>Deferimento a cargo do SFPC.</a:t>
            </a:r>
          </a:p>
          <a:p>
            <a:pPr>
              <a:spcAft>
                <a:spcPts val="600"/>
              </a:spcAft>
              <a:buFont typeface="Arial" pitchFamily="34" charset="0"/>
              <a:buChar char="•"/>
            </a:pPr>
            <a:endParaRPr lang="pt-BR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Imagem 9" descr="01 Fund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Imagem 4" descr="cabeçalho DFPC - Power point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313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tângulo 6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PORTAL SISCOMEX</a:t>
            </a:r>
          </a:p>
        </p:txBody>
      </p:sp>
      <p:pic>
        <p:nvPicPr>
          <p:cNvPr id="19461" name="Imagem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857250"/>
            <a:ext cx="91440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Imagem 9" descr="01 Fund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Imagem 10" descr="cabeçalho DFPC - Power point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313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SISCOMEX IMPORTAÇÃO</a:t>
            </a:r>
          </a:p>
        </p:txBody>
      </p:sp>
      <p:pic>
        <p:nvPicPr>
          <p:cNvPr id="20485" name="Imagem 6"/>
          <p:cNvPicPr>
            <a:picLocks noChangeAspect="1" noChangeArrowheads="1"/>
          </p:cNvPicPr>
          <p:nvPr/>
        </p:nvPicPr>
        <p:blipFill>
          <a:blip r:embed="rId5"/>
          <a:srcRect l="8466" t="7210" r="5467" b="6897"/>
          <a:stretch>
            <a:fillRect/>
          </a:stretch>
        </p:blipFill>
        <p:spPr bwMode="auto">
          <a:xfrm>
            <a:off x="0" y="1214438"/>
            <a:ext cx="914400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Imagem 9" descr="01 Fund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Imagem 6" descr="cabeçalho DFPC - Power point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SISCOMEX IMPORTAÇÃO</a:t>
            </a:r>
          </a:p>
        </p:txBody>
      </p:sp>
      <p:pic>
        <p:nvPicPr>
          <p:cNvPr id="21509" name="Imagem 5"/>
          <p:cNvPicPr>
            <a:picLocks noChangeAspect="1" noChangeArrowheads="1"/>
          </p:cNvPicPr>
          <p:nvPr/>
        </p:nvPicPr>
        <p:blipFill>
          <a:blip r:embed="rId5"/>
          <a:srcRect l="3526" t="7210" r="5292"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Imagem 9" descr="01 Fundo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Imagem 2" descr="cabeçalho DFPC - Power point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313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SISCOMEX IMPORTAÇÃO</a:t>
            </a:r>
          </a:p>
        </p:txBody>
      </p:sp>
      <p:pic>
        <p:nvPicPr>
          <p:cNvPr id="22533" name="Imagem 5"/>
          <p:cNvPicPr>
            <a:picLocks noChangeAspect="1" noChangeArrowheads="1"/>
          </p:cNvPicPr>
          <p:nvPr/>
        </p:nvPicPr>
        <p:blipFill>
          <a:blip r:embed="rId5"/>
          <a:srcRect l="3703" t="7210" r="5115"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Imagem 5" descr="cabeçalho DFPC - Power 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5588"/>
            <a:ext cx="91440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Imagem 7"/>
          <p:cNvPicPr>
            <a:picLocks noChangeAspect="1" noChangeArrowheads="1"/>
          </p:cNvPicPr>
          <p:nvPr/>
        </p:nvPicPr>
        <p:blipFill>
          <a:blip r:embed="rId3"/>
          <a:srcRect t="2672" r="43201" b="50954"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ângulo 3"/>
          <p:cNvSpPr/>
          <p:nvPr/>
        </p:nvSpPr>
        <p:spPr>
          <a:xfrm>
            <a:off x="857224" y="357166"/>
            <a:ext cx="7702730" cy="584775"/>
          </a:xfrm>
          <a:prstGeom prst="rect">
            <a:avLst/>
          </a:prstGeom>
          <a:noFill/>
          <a:effectLst>
            <a:outerShdw blurRad="50800" dist="127000" dir="8100000" algn="tr" rotWithShape="0">
              <a:prstClr val="black">
                <a:alpha val="41000"/>
              </a:prstClr>
            </a:outerShdw>
          </a:effectLst>
        </p:spPr>
        <p:txBody>
          <a:bodyPr anchor="ctr" anchorCtr="1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t-BR" sz="3200" b="1" spc="150" dirty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SISCOMEX IMPORTAÇÃO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écnica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Técnic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écnic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14148</TotalTime>
  <Words>438</Words>
  <Application>Microsoft Office PowerPoint</Application>
  <PresentationFormat>Apresentação na tela (4:3)</PresentationFormat>
  <Paragraphs>54</Paragraphs>
  <Slides>25</Slides>
  <Notes>4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25</vt:i4>
      </vt:variant>
    </vt:vector>
  </HeadingPairs>
  <TitlesOfParts>
    <vt:vector size="32" baseType="lpstr">
      <vt:lpstr>Times New Roman</vt:lpstr>
      <vt:lpstr>Arial</vt:lpstr>
      <vt:lpstr>Franklin Gothic Book</vt:lpstr>
      <vt:lpstr>Wingdings 2</vt:lpstr>
      <vt:lpstr>Arial Black</vt:lpstr>
      <vt:lpstr>Tahoma</vt:lpstr>
      <vt:lpstr>Técnica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VISÃO INTEGRADA</vt:lpstr>
      <vt:lpstr>Slide 22</vt:lpstr>
      <vt:lpstr>Slide 23</vt:lpstr>
      <vt:lpstr>Slide 24</vt:lpstr>
      <vt:lpstr>Slide 25</vt:lpstr>
    </vt:vector>
  </TitlesOfParts>
  <Company>PARTICULAR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MARCIO</dc:creator>
  <cp:lastModifiedBy>aloisio</cp:lastModifiedBy>
  <cp:revision>1396</cp:revision>
  <cp:lastPrinted>2016-05-09T11:36:28Z</cp:lastPrinted>
  <dcterms:created xsi:type="dcterms:W3CDTF">2004-10-30T20:13:44Z</dcterms:created>
  <dcterms:modified xsi:type="dcterms:W3CDTF">2018-04-04T13:44:37Z</dcterms:modified>
</cp:coreProperties>
</file>