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79"/>
  </p:notesMasterIdLst>
  <p:sldIdLst>
    <p:sldId id="256" r:id="rId2"/>
    <p:sldId id="340" r:id="rId3"/>
    <p:sldId id="341" r:id="rId4"/>
    <p:sldId id="351" r:id="rId5"/>
    <p:sldId id="352" r:id="rId6"/>
    <p:sldId id="353" r:id="rId7"/>
    <p:sldId id="355" r:id="rId8"/>
    <p:sldId id="356" r:id="rId9"/>
    <p:sldId id="357" r:id="rId10"/>
    <p:sldId id="358" r:id="rId11"/>
    <p:sldId id="359" r:id="rId12"/>
    <p:sldId id="429" r:id="rId13"/>
    <p:sldId id="430" r:id="rId14"/>
    <p:sldId id="362" r:id="rId15"/>
    <p:sldId id="363" r:id="rId16"/>
    <p:sldId id="367" r:id="rId17"/>
    <p:sldId id="364" r:id="rId18"/>
    <p:sldId id="370" r:id="rId19"/>
    <p:sldId id="365" r:id="rId20"/>
    <p:sldId id="375" r:id="rId21"/>
    <p:sldId id="374" r:id="rId22"/>
    <p:sldId id="379" r:id="rId23"/>
    <p:sldId id="380" r:id="rId24"/>
    <p:sldId id="378" r:id="rId25"/>
    <p:sldId id="381" r:id="rId26"/>
    <p:sldId id="377" r:id="rId27"/>
    <p:sldId id="382" r:id="rId28"/>
    <p:sldId id="383" r:id="rId29"/>
    <p:sldId id="385" r:id="rId30"/>
    <p:sldId id="387" r:id="rId31"/>
    <p:sldId id="389" r:id="rId32"/>
    <p:sldId id="390" r:id="rId33"/>
    <p:sldId id="392" r:id="rId34"/>
    <p:sldId id="393" r:id="rId35"/>
    <p:sldId id="391" r:id="rId36"/>
    <p:sldId id="394" r:id="rId37"/>
    <p:sldId id="396" r:id="rId38"/>
    <p:sldId id="395" r:id="rId39"/>
    <p:sldId id="397" r:id="rId40"/>
    <p:sldId id="400" r:id="rId41"/>
    <p:sldId id="399" r:id="rId42"/>
    <p:sldId id="398" r:id="rId43"/>
    <p:sldId id="432" r:id="rId44"/>
    <p:sldId id="434" r:id="rId45"/>
    <p:sldId id="436" r:id="rId46"/>
    <p:sldId id="440" r:id="rId47"/>
    <p:sldId id="439" r:id="rId48"/>
    <p:sldId id="441" r:id="rId49"/>
    <p:sldId id="438" r:id="rId50"/>
    <p:sldId id="454" r:id="rId51"/>
    <p:sldId id="442" r:id="rId52"/>
    <p:sldId id="443" r:id="rId53"/>
    <p:sldId id="444" r:id="rId54"/>
    <p:sldId id="470" r:id="rId55"/>
    <p:sldId id="469" r:id="rId56"/>
    <p:sldId id="455" r:id="rId57"/>
    <p:sldId id="456" r:id="rId58"/>
    <p:sldId id="457" r:id="rId59"/>
    <p:sldId id="458" r:id="rId60"/>
    <p:sldId id="466" r:id="rId61"/>
    <p:sldId id="467" r:id="rId62"/>
    <p:sldId id="468" r:id="rId63"/>
    <p:sldId id="463" r:id="rId64"/>
    <p:sldId id="415" r:id="rId65"/>
    <p:sldId id="416" r:id="rId66"/>
    <p:sldId id="417" r:id="rId67"/>
    <p:sldId id="471" r:id="rId68"/>
    <p:sldId id="418" r:id="rId69"/>
    <p:sldId id="419" r:id="rId70"/>
    <p:sldId id="420" r:id="rId71"/>
    <p:sldId id="422" r:id="rId72"/>
    <p:sldId id="421" r:id="rId73"/>
    <p:sldId id="423" r:id="rId74"/>
    <p:sldId id="428" r:id="rId75"/>
    <p:sldId id="473" r:id="rId76"/>
    <p:sldId id="472" r:id="rId77"/>
    <p:sldId id="453" r:id="rId78"/>
  </p:sldIdLst>
  <p:sldSz cx="9144000" cy="6858000" type="screen4x3"/>
  <p:notesSz cx="6797675" cy="9872663"/>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istrador" initials="A"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40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91" autoAdjust="0"/>
    <p:restoredTop sz="99465" autoAdjust="0"/>
  </p:normalViewPr>
  <p:slideViewPr>
    <p:cSldViewPr>
      <p:cViewPr varScale="1">
        <p:scale>
          <a:sx n="74" d="100"/>
          <a:sy n="74" d="100"/>
        </p:scale>
        <p:origin x="1320"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88DFE5D5-C2B3-4F41-9643-F8C13DFCAE2E}" type="datetimeFigureOut">
              <a:rPr lang="pt-BR" smtClean="0"/>
              <a:pPr/>
              <a:t>05/04/2018</a:t>
            </a:fld>
            <a:endParaRPr lang="pt-BR"/>
          </a:p>
        </p:txBody>
      </p:sp>
      <p:sp>
        <p:nvSpPr>
          <p:cNvPr id="4" name="Espaço Reservado para Imagem de Slide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12981315-DF60-43F9-AEB0-B9D5E6BE4DEF}" type="slidenum">
              <a:rPr lang="pt-BR" smtClean="0"/>
              <a:pPr/>
              <a:t>‹nº›</a:t>
            </a:fld>
            <a:endParaRPr lang="pt-BR"/>
          </a:p>
        </p:txBody>
      </p:sp>
    </p:spTree>
    <p:extLst>
      <p:ext uri="{BB962C8B-B14F-4D97-AF65-F5344CB8AC3E}">
        <p14:creationId xmlns:p14="http://schemas.microsoft.com/office/powerpoint/2010/main" val="1775037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6"/>
            <a:ext cx="7772400" cy="1470025"/>
          </a:xfrm>
        </p:spPr>
        <p:txBody>
          <a:bodyPr/>
          <a:lstStyle/>
          <a:p>
            <a:r>
              <a:rPr lang="pt-BR"/>
              <a:t>Clique para editar o título mestre</a:t>
            </a: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BF70DC10-DC90-47E9-A138-E6C007B8F0E5}" type="datetime1">
              <a:rPr lang="pt-BR" smtClean="0"/>
              <a:pPr/>
              <a:t>05/04/2018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C604AB6-2841-4A3B-8093-FEFBAE1DAB2C}" type="slidenum">
              <a:rPr lang="pt-BR" smtClean="0"/>
              <a:pPr/>
              <a:t>‹nº›</a:t>
            </a:fld>
            <a:endParaRPr lang="pt-BR"/>
          </a:p>
        </p:txBody>
      </p:sp>
    </p:spTree>
    <p:extLst>
      <p:ext uri="{BB962C8B-B14F-4D97-AF65-F5344CB8AC3E}">
        <p14:creationId xmlns:p14="http://schemas.microsoft.com/office/powerpoint/2010/main" val="2741189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575967F8-D633-47A2-BAB7-1C009639FDBE}" type="datetime1">
              <a:rPr lang="pt-BR" smtClean="0"/>
              <a:pPr/>
              <a:t>05/04/2018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C604AB6-2841-4A3B-8093-FEFBAE1DAB2C}" type="slidenum">
              <a:rPr lang="pt-BR" smtClean="0"/>
              <a:pPr/>
              <a:t>‹nº›</a:t>
            </a:fld>
            <a:endParaRPr lang="pt-BR"/>
          </a:p>
        </p:txBody>
      </p:sp>
    </p:spTree>
    <p:extLst>
      <p:ext uri="{BB962C8B-B14F-4D97-AF65-F5344CB8AC3E}">
        <p14:creationId xmlns:p14="http://schemas.microsoft.com/office/powerpoint/2010/main" val="3133217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9"/>
            <a:ext cx="2057400" cy="5851525"/>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457200" y="274639"/>
            <a:ext cx="6019800" cy="5851525"/>
          </a:xfrm>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E7692476-600C-4F2F-8037-89D4DCDC0943}" type="datetime1">
              <a:rPr lang="pt-BR" smtClean="0"/>
              <a:pPr/>
              <a:t>05/04/2018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C604AB6-2841-4A3B-8093-FEFBAE1DAB2C}" type="slidenum">
              <a:rPr lang="pt-BR" smtClean="0"/>
              <a:pPr/>
              <a:t>‹nº›</a:t>
            </a:fld>
            <a:endParaRPr lang="pt-BR"/>
          </a:p>
        </p:txBody>
      </p:sp>
    </p:spTree>
    <p:extLst>
      <p:ext uri="{BB962C8B-B14F-4D97-AF65-F5344CB8AC3E}">
        <p14:creationId xmlns:p14="http://schemas.microsoft.com/office/powerpoint/2010/main" val="29778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84105B88-9593-4DD5-BA6A-6104E74C3AAF}" type="datetime1">
              <a:rPr lang="pt-BR" smtClean="0"/>
              <a:pPr/>
              <a:t>05/04/2018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C604AB6-2841-4A3B-8093-FEFBAE1DAB2C}" type="slidenum">
              <a:rPr lang="pt-BR" smtClean="0"/>
              <a:pPr/>
              <a:t>‹nº›</a:t>
            </a:fld>
            <a:endParaRPr lang="pt-BR"/>
          </a:p>
        </p:txBody>
      </p:sp>
    </p:spTree>
    <p:extLst>
      <p:ext uri="{BB962C8B-B14F-4D97-AF65-F5344CB8AC3E}">
        <p14:creationId xmlns:p14="http://schemas.microsoft.com/office/powerpoint/2010/main" val="1355524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a:t>Clique para editar o título mestre</a:t>
            </a:r>
          </a:p>
        </p:txBody>
      </p:sp>
      <p:sp>
        <p:nvSpPr>
          <p:cNvPr id="3" name="Espaço Reservado para Texto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Clique para editar o texto mestre</a:t>
            </a:r>
          </a:p>
        </p:txBody>
      </p:sp>
      <p:sp>
        <p:nvSpPr>
          <p:cNvPr id="4" name="Espaço Reservado para Data 3"/>
          <p:cNvSpPr>
            <a:spLocks noGrp="1"/>
          </p:cNvSpPr>
          <p:nvPr>
            <p:ph type="dt" sz="half" idx="10"/>
          </p:nvPr>
        </p:nvSpPr>
        <p:spPr/>
        <p:txBody>
          <a:bodyPr/>
          <a:lstStyle/>
          <a:p>
            <a:fld id="{DE144A58-ECA9-4613-9D3C-B2EE7B4EBAF5}" type="datetime1">
              <a:rPr lang="pt-BR" smtClean="0"/>
              <a:pPr/>
              <a:t>05/04/2018</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CC604AB6-2841-4A3B-8093-FEFBAE1DAB2C}" type="slidenum">
              <a:rPr lang="pt-BR" smtClean="0"/>
              <a:pPr/>
              <a:t>‹nº›</a:t>
            </a:fld>
            <a:endParaRPr lang="pt-BR"/>
          </a:p>
        </p:txBody>
      </p:sp>
    </p:spTree>
    <p:extLst>
      <p:ext uri="{BB962C8B-B14F-4D97-AF65-F5344CB8AC3E}">
        <p14:creationId xmlns:p14="http://schemas.microsoft.com/office/powerpoint/2010/main" val="19300280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63D435C4-E38A-4387-AEA1-46CFB715D556}" type="datetime1">
              <a:rPr lang="pt-BR" smtClean="0"/>
              <a:pPr/>
              <a:t>05/04/2018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CC604AB6-2841-4A3B-8093-FEFBAE1DAB2C}" type="slidenum">
              <a:rPr lang="pt-BR" smtClean="0"/>
              <a:pPr/>
              <a:t>‹nº›</a:t>
            </a:fld>
            <a:endParaRPr lang="pt-BR"/>
          </a:p>
        </p:txBody>
      </p:sp>
    </p:spTree>
    <p:extLst>
      <p:ext uri="{BB962C8B-B14F-4D97-AF65-F5344CB8AC3E}">
        <p14:creationId xmlns:p14="http://schemas.microsoft.com/office/powerpoint/2010/main" val="1178929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a:t>Clique para editar o título mestre</a:t>
            </a:r>
          </a:p>
        </p:txBody>
      </p:sp>
      <p:sp>
        <p:nvSpPr>
          <p:cNvPr id="3" name="Espaço Reservado para Texto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4" name="Espaço Reservado para Conteúdo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6" name="Espaço Reservado para Conteúdo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CD6A265E-90E4-4DE5-83D4-88E8A4BD775F}" type="datetime1">
              <a:rPr lang="pt-BR" smtClean="0"/>
              <a:pPr/>
              <a:t>05/04/2018</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CC604AB6-2841-4A3B-8093-FEFBAE1DAB2C}" type="slidenum">
              <a:rPr lang="pt-BR" smtClean="0"/>
              <a:pPr/>
              <a:t>‹nº›</a:t>
            </a:fld>
            <a:endParaRPr lang="pt-BR"/>
          </a:p>
        </p:txBody>
      </p:sp>
    </p:spTree>
    <p:extLst>
      <p:ext uri="{BB962C8B-B14F-4D97-AF65-F5344CB8AC3E}">
        <p14:creationId xmlns:p14="http://schemas.microsoft.com/office/powerpoint/2010/main" val="2800339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C5F32C45-AD6B-4694-B0F3-1EF2CF474736}" type="datetime1">
              <a:rPr lang="pt-BR" smtClean="0"/>
              <a:pPr/>
              <a:t>05/04/2018</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CC604AB6-2841-4A3B-8093-FEFBAE1DAB2C}" type="slidenum">
              <a:rPr lang="pt-BR" smtClean="0"/>
              <a:pPr/>
              <a:t>‹nº›</a:t>
            </a:fld>
            <a:endParaRPr lang="pt-BR"/>
          </a:p>
        </p:txBody>
      </p:sp>
    </p:spTree>
    <p:extLst>
      <p:ext uri="{BB962C8B-B14F-4D97-AF65-F5344CB8AC3E}">
        <p14:creationId xmlns:p14="http://schemas.microsoft.com/office/powerpoint/2010/main" val="3141887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3F82D101-A9A8-4008-BBCE-A8D287CA9D53}" type="datetime1">
              <a:rPr lang="pt-BR" smtClean="0"/>
              <a:pPr/>
              <a:t>05/04/2018</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CC604AB6-2841-4A3B-8093-FEFBAE1DAB2C}" type="slidenum">
              <a:rPr lang="pt-BR" smtClean="0"/>
              <a:pPr/>
              <a:t>‹nº›</a:t>
            </a:fld>
            <a:endParaRPr lang="pt-BR"/>
          </a:p>
        </p:txBody>
      </p:sp>
    </p:spTree>
    <p:extLst>
      <p:ext uri="{BB962C8B-B14F-4D97-AF65-F5344CB8AC3E}">
        <p14:creationId xmlns:p14="http://schemas.microsoft.com/office/powerpoint/2010/main" val="3823591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1" y="273050"/>
            <a:ext cx="3008313" cy="1162050"/>
          </a:xfrm>
        </p:spPr>
        <p:txBody>
          <a:bodyPr anchor="b"/>
          <a:lstStyle>
            <a:lvl1pPr algn="l">
              <a:defRPr sz="2000" b="1"/>
            </a:lvl1pPr>
          </a:lstStyle>
          <a:p>
            <a:r>
              <a:rPr lang="pt-BR"/>
              <a:t>Clique para editar o título mestre</a:t>
            </a:r>
          </a:p>
        </p:txBody>
      </p:sp>
      <p:sp>
        <p:nvSpPr>
          <p:cNvPr id="3" name="Espaço Reservado para Conteúdo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 texto mestre</a:t>
            </a:r>
          </a:p>
        </p:txBody>
      </p:sp>
      <p:sp>
        <p:nvSpPr>
          <p:cNvPr id="5" name="Espaço Reservado para Data 4"/>
          <p:cNvSpPr>
            <a:spLocks noGrp="1"/>
          </p:cNvSpPr>
          <p:nvPr>
            <p:ph type="dt" sz="half" idx="10"/>
          </p:nvPr>
        </p:nvSpPr>
        <p:spPr/>
        <p:txBody>
          <a:bodyPr/>
          <a:lstStyle/>
          <a:p>
            <a:fld id="{BAD54D25-4DCB-415C-A96C-F0CFE4CA5D06}" type="datetime1">
              <a:rPr lang="pt-BR" smtClean="0"/>
              <a:pPr/>
              <a:t>05/04/2018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CC604AB6-2841-4A3B-8093-FEFBAE1DAB2C}" type="slidenum">
              <a:rPr lang="pt-BR" smtClean="0"/>
              <a:pPr/>
              <a:t>‹nº›</a:t>
            </a:fld>
            <a:endParaRPr lang="pt-BR"/>
          </a:p>
        </p:txBody>
      </p:sp>
    </p:spTree>
    <p:extLst>
      <p:ext uri="{BB962C8B-B14F-4D97-AF65-F5344CB8AC3E}">
        <p14:creationId xmlns:p14="http://schemas.microsoft.com/office/powerpoint/2010/main" val="2738925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1"/>
            <a:ext cx="5486400" cy="566738"/>
          </a:xfrm>
        </p:spPr>
        <p:txBody>
          <a:bodyPr anchor="b"/>
          <a:lstStyle>
            <a:lvl1pPr algn="l">
              <a:defRPr sz="2000" b="1"/>
            </a:lvl1pPr>
          </a:lstStyle>
          <a:p>
            <a:r>
              <a:rPr lang="pt-BR"/>
              <a:t>Clique para editar o título mestre</a:t>
            </a: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 texto mestre</a:t>
            </a:r>
          </a:p>
        </p:txBody>
      </p:sp>
      <p:sp>
        <p:nvSpPr>
          <p:cNvPr id="5" name="Espaço Reservado para Data 4"/>
          <p:cNvSpPr>
            <a:spLocks noGrp="1"/>
          </p:cNvSpPr>
          <p:nvPr>
            <p:ph type="dt" sz="half" idx="10"/>
          </p:nvPr>
        </p:nvSpPr>
        <p:spPr/>
        <p:txBody>
          <a:bodyPr/>
          <a:lstStyle/>
          <a:p>
            <a:fld id="{06E68969-BCD4-467D-9609-A543CC375179}" type="datetime1">
              <a:rPr lang="pt-BR" smtClean="0"/>
              <a:pPr/>
              <a:t>05/04/2018</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CC604AB6-2841-4A3B-8093-FEFBAE1DAB2C}" type="slidenum">
              <a:rPr lang="pt-BR" smtClean="0"/>
              <a:pPr/>
              <a:t>‹nº›</a:t>
            </a:fld>
            <a:endParaRPr lang="pt-BR"/>
          </a:p>
        </p:txBody>
      </p:sp>
    </p:spTree>
    <p:extLst>
      <p:ext uri="{BB962C8B-B14F-4D97-AF65-F5344CB8AC3E}">
        <p14:creationId xmlns:p14="http://schemas.microsoft.com/office/powerpoint/2010/main" val="3679609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AE97F9-59E0-47F9-A8D3-08684C9200A2}" type="datetime1">
              <a:rPr lang="pt-BR" smtClean="0"/>
              <a:pPr/>
              <a:t>05/04/2018</a:t>
            </a:fld>
            <a:endParaRPr lang="pt-BR"/>
          </a:p>
        </p:txBody>
      </p:sp>
      <p:sp>
        <p:nvSpPr>
          <p:cNvPr id="5" name="Espaço Reservado para Rodapé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604AB6-2841-4A3B-8093-FEFBAE1DAB2C}" type="slidenum">
              <a:rPr lang="pt-BR" smtClean="0"/>
              <a:pPr/>
              <a:t>‹nº›</a:t>
            </a:fld>
            <a:endParaRPr lang="pt-BR"/>
          </a:p>
        </p:txBody>
      </p:sp>
    </p:spTree>
    <p:extLst>
      <p:ext uri="{BB962C8B-B14F-4D97-AF65-F5344CB8AC3E}">
        <p14:creationId xmlns:p14="http://schemas.microsoft.com/office/powerpoint/2010/main" val="37213179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s://portalunico.siscomex.gov.br/portal"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hyperlink" Target="https://docs.google.com/forms/d/e/1FAIpQLScB0_9kk3CwaumSAcl6EiU9j9qdGfCxYywH9qqdVAIoOnk2Og/viewform" TargetMode="Externa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hyperlink" Target="mailto:dfpcresponde@dfpc.eb.mil.br" TargetMode="Externa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dirty="0"/>
              <a:t/>
            </a:r>
            <a:br>
              <a:rPr lang="pt-BR" dirty="0"/>
            </a:br>
            <a:endParaRPr lang="pt-BR" dirty="0"/>
          </a:p>
        </p:txBody>
      </p:sp>
      <p:sp>
        <p:nvSpPr>
          <p:cNvPr id="3" name="Subtítulo 2"/>
          <p:cNvSpPr>
            <a:spLocks noGrp="1"/>
          </p:cNvSpPr>
          <p:nvPr>
            <p:ph type="subTitle" idx="1"/>
          </p:nvPr>
        </p:nvSpPr>
        <p:spPr>
          <a:xfrm>
            <a:off x="1043608" y="1844824"/>
            <a:ext cx="6768752" cy="3793976"/>
          </a:xfrm>
        </p:spPr>
        <p:txBody>
          <a:bodyPr>
            <a:normAutofit/>
          </a:bodyPr>
          <a:lstStyle/>
          <a:p>
            <a:endParaRPr lang="pt-BR" sz="2800" b="1" dirty="0">
              <a:solidFill>
                <a:schemeClr val="bg1">
                  <a:lumMod val="50000"/>
                </a:schemeClr>
              </a:solidFill>
            </a:endParaRPr>
          </a:p>
          <a:p>
            <a:endParaRPr lang="pt-BR" sz="2800" b="1" dirty="0">
              <a:solidFill>
                <a:schemeClr val="bg1">
                  <a:lumMod val="50000"/>
                </a:schemeClr>
              </a:solidFill>
            </a:endParaRPr>
          </a:p>
          <a:p>
            <a:r>
              <a:rPr lang="pt-BR" sz="2800" b="1" dirty="0">
                <a:solidFill>
                  <a:schemeClr val="tx1"/>
                </a:solidFill>
              </a:rPr>
              <a:t>Licenciamento Direto de Importação – LDI</a:t>
            </a:r>
          </a:p>
          <a:p>
            <a:r>
              <a:rPr lang="pt-BR" sz="2800" b="1" dirty="0">
                <a:solidFill>
                  <a:schemeClr val="tx1"/>
                </a:solidFill>
              </a:rPr>
              <a:t> DFPC </a:t>
            </a:r>
          </a:p>
          <a:p>
            <a:r>
              <a:rPr lang="pt-BR" sz="2800" b="1" dirty="0">
                <a:solidFill>
                  <a:schemeClr val="bg1">
                    <a:lumMod val="50000"/>
                  </a:schemeClr>
                </a:solidFill>
              </a:rPr>
              <a:t> </a:t>
            </a:r>
          </a:p>
          <a:p>
            <a:endParaRPr lang="pt-BR" sz="1800" dirty="0"/>
          </a:p>
          <a:p>
            <a:endParaRPr lang="pt-BR" sz="1700"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6" name="Imagem 5" descr="C:\Users\Advance\AppData\Local\Microsoft\Windows\INetCache\Content.Outlook\1Y1Q2YMG\logoaaprovada.jpg"/>
          <p:cNvPicPr/>
          <p:nvPr/>
        </p:nvPicPr>
        <p:blipFill>
          <a:blip r:embed="rId2"/>
          <a:srcRect/>
          <a:stretch>
            <a:fillRect/>
          </a:stretch>
        </p:blipFill>
        <p:spPr bwMode="auto">
          <a:xfrm>
            <a:off x="481460" y="535318"/>
            <a:ext cx="2232248" cy="904524"/>
          </a:xfrm>
          <a:prstGeom prst="rect">
            <a:avLst/>
          </a:prstGeom>
          <a:noFill/>
          <a:ln w="9525">
            <a:noFill/>
            <a:miter lim="800000"/>
            <a:headEnd/>
            <a:tailEnd/>
          </a:ln>
        </p:spPr>
      </p:pic>
      <p:grpSp>
        <p:nvGrpSpPr>
          <p:cNvPr id="7" name="Grupo 20"/>
          <p:cNvGrpSpPr>
            <a:grpSpLocks/>
          </p:cNvGrpSpPr>
          <p:nvPr/>
        </p:nvGrpSpPr>
        <p:grpSpPr bwMode="auto">
          <a:xfrm>
            <a:off x="3091439" y="476674"/>
            <a:ext cx="3672408" cy="1005503"/>
            <a:chOff x="0" y="608"/>
            <a:chExt cx="31164" cy="6412"/>
          </a:xfrm>
        </p:grpSpPr>
        <p:pic>
          <p:nvPicPr>
            <p:cNvPr id="293"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l="-8" t="16760" r="11" b="2"/>
            <a:stretch>
              <a:fillRect/>
            </a:stretch>
          </p:blipFill>
          <p:spPr bwMode="auto">
            <a:xfrm>
              <a:off x="13338" y="1177"/>
              <a:ext cx="17826" cy="5843"/>
            </a:xfrm>
            <a:prstGeom prst="rect">
              <a:avLst/>
            </a:prstGeom>
            <a:noFill/>
            <a:effectLst/>
            <a:extLst>
              <a:ext uri="{909E8E84-426E-40DD-AFC4-6F175D3DCCD1}">
                <a14:hiddenFill xmlns:a14="http://schemas.microsoft.com/office/drawing/2010/main">
                  <a:solidFill>
                    <a:srgbClr val="4F81BD"/>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294" name="Imagem 294" descr="Descrição: C:\Users\sandro.corrochano\Pictures\caoa.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063"/>
              <a:ext cx="11926" cy="5843"/>
            </a:xfrm>
            <a:prstGeom prst="rect">
              <a:avLst/>
            </a:prstGeom>
            <a:noFill/>
            <a:extLst>
              <a:ext uri="{909E8E84-426E-40DD-AFC4-6F175D3DCCD1}">
                <a14:hiddenFill xmlns:a14="http://schemas.microsoft.com/office/drawing/2010/main">
                  <a:solidFill>
                    <a:srgbClr val="FFFFFF"/>
                  </a:solidFill>
                </a14:hiddenFill>
              </a:ext>
            </a:extLst>
          </p:spPr>
        </p:pic>
        <p:sp>
          <p:nvSpPr>
            <p:cNvPr id="8" name="Conector reto 295"/>
            <p:cNvSpPr>
              <a:spLocks noChangeShapeType="1"/>
            </p:cNvSpPr>
            <p:nvPr/>
          </p:nvSpPr>
          <p:spPr bwMode="auto">
            <a:xfrm>
              <a:off x="12615" y="608"/>
              <a:ext cx="0" cy="6298"/>
            </a:xfrm>
            <a:prstGeom prst="line">
              <a:avLst/>
            </a:prstGeom>
            <a:noFill/>
            <a:ln w="9525">
              <a:solidFill>
                <a:srgbClr val="4A7EBB"/>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pt-BR"/>
            </a:p>
          </p:txBody>
        </p:sp>
      </p:grpSp>
      <p:pic>
        <p:nvPicPr>
          <p:cNvPr id="10" name="Picture 507" descr="new chery logo">
            <a:extLst>
              <a:ext uri="{FF2B5EF4-FFF2-40B4-BE49-F238E27FC236}">
                <a16:creationId xmlns:xdr="http://schemas.openxmlformats.org/drawingml/2006/spreadsheetDrawing" xmlns:a16="http://schemas.microsoft.com/office/drawing/2014/main" xmlns="" xmlns:lc="http://schemas.openxmlformats.org/drawingml/2006/lockedCanvas" id="{00000000-0008-0000-0000-0000051C0000}"/>
              </a:ext>
            </a:extLst>
          </p:cNvPr>
          <p:cNvPicPr>
            <a:picLocks noChangeAspect="1" noChangeArrowheads="1"/>
          </p:cNvPicPr>
          <p:nvPr/>
        </p:nvPicPr>
        <p:blipFill>
          <a:blip r:embed="rId5" cstate="print"/>
          <a:srcRect/>
          <a:stretch>
            <a:fillRect/>
          </a:stretch>
        </p:blipFill>
        <p:spPr bwMode="auto">
          <a:xfrm>
            <a:off x="6968187" y="369972"/>
            <a:ext cx="1694353" cy="1073692"/>
          </a:xfrm>
          <a:prstGeom prst="rect">
            <a:avLst/>
          </a:prstGeom>
          <a:noFill/>
          <a:ln w="9525">
            <a:noFill/>
            <a:miter lim="800000"/>
            <a:headEnd/>
            <a:tailEnd/>
          </a:ln>
        </p:spPr>
      </p:pic>
    </p:spTree>
    <p:extLst>
      <p:ext uri="{BB962C8B-B14F-4D97-AF65-F5344CB8AC3E}">
        <p14:creationId xmlns:p14="http://schemas.microsoft.com/office/powerpoint/2010/main" val="120251726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sz="3100" b="1" dirty="0"/>
              <a:t>Criação do Dossiê de Importação</a:t>
            </a:r>
            <a:br>
              <a:rPr lang="pt-BR" sz="3100" b="1" dirty="0"/>
            </a:br>
            <a:r>
              <a:rPr lang="pt-BR" sz="3100" dirty="0"/>
              <a:t/>
            </a:r>
            <a:br>
              <a:rPr lang="pt-BR" sz="3100" dirty="0"/>
            </a:br>
            <a:endParaRPr lang="pt-BR" sz="3100" dirty="0"/>
          </a:p>
        </p:txBody>
      </p:sp>
      <p:sp>
        <p:nvSpPr>
          <p:cNvPr id="3" name="Subtítulo 2"/>
          <p:cNvSpPr>
            <a:spLocks noGrp="1"/>
          </p:cNvSpPr>
          <p:nvPr>
            <p:ph type="subTitle" idx="1"/>
          </p:nvPr>
        </p:nvSpPr>
        <p:spPr>
          <a:xfrm>
            <a:off x="971600" y="1124744"/>
            <a:ext cx="6768752" cy="4968552"/>
          </a:xfrm>
        </p:spPr>
        <p:txBody>
          <a:bodyPr>
            <a:noAutofit/>
          </a:bodyPr>
          <a:lstStyle/>
          <a:p>
            <a:endParaRPr lang="pt-BR" sz="2800" b="1" dirty="0"/>
          </a:p>
          <a:p>
            <a:pPr algn="just"/>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7" name="Imagem 6">
            <a:extLst>
              <a:ext uri="{FF2B5EF4-FFF2-40B4-BE49-F238E27FC236}">
                <a16:creationId xmlns:a16="http://schemas.microsoft.com/office/drawing/2014/main" xmlns="" id="{454F7EB3-DB96-4EFB-936F-E8DD2CD72D3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24744"/>
            <a:ext cx="8424935" cy="5616621"/>
          </a:xfrm>
          <a:prstGeom prst="rect">
            <a:avLst/>
          </a:prstGeom>
          <a:noFill/>
          <a:ln>
            <a:noFill/>
          </a:ln>
        </p:spPr>
      </p:pic>
      <p:sp>
        <p:nvSpPr>
          <p:cNvPr id="9" name="Seta para a esquerda 4">
            <a:extLst>
              <a:ext uri="{FF2B5EF4-FFF2-40B4-BE49-F238E27FC236}">
                <a16:creationId xmlns:a16="http://schemas.microsoft.com/office/drawing/2014/main" xmlns="" id="{73001D64-5C94-4A1E-9F83-E4D52EE2C2A3}"/>
              </a:ext>
            </a:extLst>
          </p:cNvPr>
          <p:cNvSpPr>
            <a:spLocks/>
          </p:cNvSpPr>
          <p:nvPr/>
        </p:nvSpPr>
        <p:spPr>
          <a:xfrm>
            <a:off x="2555776" y="3507802"/>
            <a:ext cx="492760" cy="202436"/>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
        <p:nvSpPr>
          <p:cNvPr id="10" name="Seta para a esquerda 4">
            <a:extLst>
              <a:ext uri="{FF2B5EF4-FFF2-40B4-BE49-F238E27FC236}">
                <a16:creationId xmlns:a16="http://schemas.microsoft.com/office/drawing/2014/main" xmlns="" id="{956E99BC-6A9C-4112-BADF-8999B8981869}"/>
              </a:ext>
            </a:extLst>
          </p:cNvPr>
          <p:cNvSpPr>
            <a:spLocks/>
          </p:cNvSpPr>
          <p:nvPr/>
        </p:nvSpPr>
        <p:spPr>
          <a:xfrm>
            <a:off x="4254882" y="4121255"/>
            <a:ext cx="492760" cy="202436"/>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
        <p:nvSpPr>
          <p:cNvPr id="11" name="Seta para a esquerda 4">
            <a:extLst>
              <a:ext uri="{FF2B5EF4-FFF2-40B4-BE49-F238E27FC236}">
                <a16:creationId xmlns:a16="http://schemas.microsoft.com/office/drawing/2014/main" xmlns="" id="{B655F51D-F98F-4856-8A89-40E8DB5C0550}"/>
              </a:ext>
            </a:extLst>
          </p:cNvPr>
          <p:cNvSpPr>
            <a:spLocks/>
          </p:cNvSpPr>
          <p:nvPr/>
        </p:nvSpPr>
        <p:spPr>
          <a:xfrm>
            <a:off x="4254882" y="4748944"/>
            <a:ext cx="492760" cy="202436"/>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Tree>
    <p:extLst>
      <p:ext uri="{BB962C8B-B14F-4D97-AF65-F5344CB8AC3E}">
        <p14:creationId xmlns:p14="http://schemas.microsoft.com/office/powerpoint/2010/main" val="276054386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sz="3100" b="1" dirty="0"/>
              <a:t>Criação do Dossiê de Importação</a:t>
            </a:r>
            <a:br>
              <a:rPr lang="pt-BR" sz="3100" b="1" dirty="0"/>
            </a:br>
            <a:r>
              <a:rPr lang="pt-BR" sz="3100" dirty="0"/>
              <a:t/>
            </a:r>
            <a:br>
              <a:rPr lang="pt-BR" sz="3100" dirty="0"/>
            </a:br>
            <a:endParaRPr lang="pt-BR" sz="3100" dirty="0"/>
          </a:p>
        </p:txBody>
      </p:sp>
      <p:sp>
        <p:nvSpPr>
          <p:cNvPr id="3" name="Subtítulo 2"/>
          <p:cNvSpPr>
            <a:spLocks noGrp="1"/>
          </p:cNvSpPr>
          <p:nvPr>
            <p:ph type="subTitle" idx="1"/>
          </p:nvPr>
        </p:nvSpPr>
        <p:spPr>
          <a:xfrm>
            <a:off x="971600" y="1124744"/>
            <a:ext cx="6768752" cy="4968552"/>
          </a:xfrm>
        </p:spPr>
        <p:txBody>
          <a:bodyPr>
            <a:noAutofit/>
          </a:bodyPr>
          <a:lstStyle/>
          <a:p>
            <a:endParaRPr lang="pt-BR" sz="2800" b="1" dirty="0"/>
          </a:p>
          <a:p>
            <a:pPr algn="just"/>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7" name="Imagem 6">
            <a:extLst>
              <a:ext uri="{FF2B5EF4-FFF2-40B4-BE49-F238E27FC236}">
                <a16:creationId xmlns:a16="http://schemas.microsoft.com/office/drawing/2014/main" xmlns="" id="{A22B51BD-30ED-4DB2-A951-E77D70FA510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67544" y="1340769"/>
            <a:ext cx="8352928" cy="5400597"/>
          </a:xfrm>
          <a:prstGeom prst="rect">
            <a:avLst/>
          </a:prstGeom>
          <a:noFill/>
          <a:ln>
            <a:noFill/>
          </a:ln>
        </p:spPr>
      </p:pic>
      <p:sp>
        <p:nvSpPr>
          <p:cNvPr id="9" name="Seta para a esquerda 4">
            <a:extLst>
              <a:ext uri="{FF2B5EF4-FFF2-40B4-BE49-F238E27FC236}">
                <a16:creationId xmlns:a16="http://schemas.microsoft.com/office/drawing/2014/main" xmlns="" id="{C2027F9A-6280-4BAA-A26A-76486FE37391}"/>
              </a:ext>
            </a:extLst>
          </p:cNvPr>
          <p:cNvSpPr>
            <a:spLocks/>
          </p:cNvSpPr>
          <p:nvPr/>
        </p:nvSpPr>
        <p:spPr>
          <a:xfrm>
            <a:off x="3707904" y="3609020"/>
            <a:ext cx="492760" cy="202436"/>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
        <p:nvSpPr>
          <p:cNvPr id="11" name="Seta para a esquerda 4">
            <a:extLst>
              <a:ext uri="{FF2B5EF4-FFF2-40B4-BE49-F238E27FC236}">
                <a16:creationId xmlns:a16="http://schemas.microsoft.com/office/drawing/2014/main" xmlns="" id="{63F37671-440C-4268-B8B6-C02DD1DA1649}"/>
              </a:ext>
            </a:extLst>
          </p:cNvPr>
          <p:cNvSpPr>
            <a:spLocks/>
          </p:cNvSpPr>
          <p:nvPr/>
        </p:nvSpPr>
        <p:spPr>
          <a:xfrm>
            <a:off x="3951954" y="5013176"/>
            <a:ext cx="492760" cy="202436"/>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Tree>
    <p:extLst>
      <p:ext uri="{BB962C8B-B14F-4D97-AF65-F5344CB8AC3E}">
        <p14:creationId xmlns:p14="http://schemas.microsoft.com/office/powerpoint/2010/main" val="78242766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FC8CD7C-08CA-453F-AE45-448E02FDB938}"/>
              </a:ext>
            </a:extLst>
          </p:cNvPr>
          <p:cNvSpPr>
            <a:spLocks noGrp="1"/>
          </p:cNvSpPr>
          <p:nvPr>
            <p:ph type="title"/>
          </p:nvPr>
        </p:nvSpPr>
        <p:spPr/>
        <p:txBody>
          <a:bodyPr>
            <a:normAutofit/>
          </a:bodyPr>
          <a:lstStyle/>
          <a:p>
            <a:r>
              <a:rPr lang="pt-BR" sz="2800" b="1" dirty="0"/>
              <a:t>Criação do Dossiê de Importação</a:t>
            </a:r>
            <a:endParaRPr lang="pt-BR" sz="2800" dirty="0"/>
          </a:p>
        </p:txBody>
      </p:sp>
      <p:sp>
        <p:nvSpPr>
          <p:cNvPr id="3" name="Espaço Reservado para Conteúdo 2">
            <a:extLst>
              <a:ext uri="{FF2B5EF4-FFF2-40B4-BE49-F238E27FC236}">
                <a16:creationId xmlns:a16="http://schemas.microsoft.com/office/drawing/2014/main" xmlns="" id="{6F4A187D-28A1-4E01-BD03-14757B0C7CAE}"/>
              </a:ext>
            </a:extLst>
          </p:cNvPr>
          <p:cNvSpPr>
            <a:spLocks noGrp="1"/>
          </p:cNvSpPr>
          <p:nvPr>
            <p:ph idx="1"/>
          </p:nvPr>
        </p:nvSpPr>
        <p:spPr>
          <a:xfrm>
            <a:off x="439227" y="1782765"/>
            <a:ext cx="8009830" cy="4209315"/>
          </a:xfrm>
        </p:spPr>
        <p:txBody>
          <a:bodyPr/>
          <a:lstStyle/>
          <a:p>
            <a:pPr marL="0" indent="0">
              <a:buNone/>
            </a:pPr>
            <a:endParaRPr lang="pt-BR" dirty="0"/>
          </a:p>
        </p:txBody>
      </p:sp>
      <p:pic>
        <p:nvPicPr>
          <p:cNvPr id="3073" name="Imagem 10349">
            <a:extLst>
              <a:ext uri="{FF2B5EF4-FFF2-40B4-BE49-F238E27FC236}">
                <a16:creationId xmlns:a16="http://schemas.microsoft.com/office/drawing/2014/main" xmlns="" id="{6C0AA247-8ACF-40B1-AA4C-0EDFBAF80F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381" y="1419426"/>
            <a:ext cx="8309237" cy="5187066"/>
          </a:xfrm>
          <a:prstGeom prst="rect">
            <a:avLst/>
          </a:prstGeom>
          <a:noFill/>
          <a:extLst>
            <a:ext uri="{909E8E84-426E-40DD-AFC4-6F175D3DCCD1}">
              <a14:hiddenFill xmlns:a14="http://schemas.microsoft.com/office/drawing/2010/main">
                <a:solidFill>
                  <a:srgbClr val="FFFFFF"/>
                </a:solidFill>
              </a14:hiddenFill>
            </a:ext>
          </a:extLst>
        </p:spPr>
      </p:pic>
      <p:sp>
        <p:nvSpPr>
          <p:cNvPr id="7" name="Seta para a esquerda 4">
            <a:extLst>
              <a:ext uri="{FF2B5EF4-FFF2-40B4-BE49-F238E27FC236}">
                <a16:creationId xmlns:a16="http://schemas.microsoft.com/office/drawing/2014/main" xmlns="" id="{B6C77042-3245-45F9-9757-576C6B4F6638}"/>
              </a:ext>
            </a:extLst>
          </p:cNvPr>
          <p:cNvSpPr>
            <a:spLocks/>
          </p:cNvSpPr>
          <p:nvPr/>
        </p:nvSpPr>
        <p:spPr>
          <a:xfrm>
            <a:off x="3696608" y="3622340"/>
            <a:ext cx="492760" cy="116840"/>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
        <p:nvSpPr>
          <p:cNvPr id="8" name="Seta para a esquerda 4">
            <a:extLst>
              <a:ext uri="{FF2B5EF4-FFF2-40B4-BE49-F238E27FC236}">
                <a16:creationId xmlns:a16="http://schemas.microsoft.com/office/drawing/2014/main" xmlns="" id="{C85736B5-3F21-407B-82AC-E1F9368A8838}"/>
              </a:ext>
            </a:extLst>
          </p:cNvPr>
          <p:cNvSpPr>
            <a:spLocks/>
          </p:cNvSpPr>
          <p:nvPr/>
        </p:nvSpPr>
        <p:spPr>
          <a:xfrm rot="10800000">
            <a:off x="3203848" y="5445224"/>
            <a:ext cx="492760" cy="116840"/>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
        <p:nvSpPr>
          <p:cNvPr id="9" name="Seta para a esquerda 4">
            <a:extLst>
              <a:ext uri="{FF2B5EF4-FFF2-40B4-BE49-F238E27FC236}">
                <a16:creationId xmlns:a16="http://schemas.microsoft.com/office/drawing/2014/main" xmlns="" id="{8214F9CC-99EA-4525-A71E-094452D537B7}"/>
              </a:ext>
            </a:extLst>
          </p:cNvPr>
          <p:cNvSpPr>
            <a:spLocks/>
          </p:cNvSpPr>
          <p:nvPr/>
        </p:nvSpPr>
        <p:spPr>
          <a:xfrm>
            <a:off x="4101084" y="4879042"/>
            <a:ext cx="492760" cy="116840"/>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
        <p:nvSpPr>
          <p:cNvPr id="10" name="Seta para a esquerda 4">
            <a:extLst>
              <a:ext uri="{FF2B5EF4-FFF2-40B4-BE49-F238E27FC236}">
                <a16:creationId xmlns:a16="http://schemas.microsoft.com/office/drawing/2014/main" xmlns="" id="{E0A8682C-FC77-44E9-892C-9407BCAB71A0}"/>
              </a:ext>
            </a:extLst>
          </p:cNvPr>
          <p:cNvSpPr>
            <a:spLocks/>
          </p:cNvSpPr>
          <p:nvPr/>
        </p:nvSpPr>
        <p:spPr>
          <a:xfrm>
            <a:off x="4101084" y="4236752"/>
            <a:ext cx="492760" cy="116840"/>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
        <p:nvSpPr>
          <p:cNvPr id="11" name="Rectangle 9">
            <a:extLst>
              <a:ext uri="{FF2B5EF4-FFF2-40B4-BE49-F238E27FC236}">
                <a16:creationId xmlns:a16="http://schemas.microsoft.com/office/drawing/2014/main" xmlns="" id="{B057404E-0918-4B24-9BF4-5EDDFAC3CD84}"/>
              </a:ext>
            </a:extLst>
          </p:cNvPr>
          <p:cNvSpPr>
            <a:spLocks noChangeArrowheads="1"/>
          </p:cNvSpPr>
          <p:nvPr/>
        </p:nvSpPr>
        <p:spPr bwMode="auto">
          <a:xfrm>
            <a:off x="1619672" y="160020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12" name="Rectangle 10">
            <a:extLst>
              <a:ext uri="{FF2B5EF4-FFF2-40B4-BE49-F238E27FC236}">
                <a16:creationId xmlns:a16="http://schemas.microsoft.com/office/drawing/2014/main" xmlns="" id="{88CE4063-89FD-48C6-9B2F-BFAA109EFB0B}"/>
              </a:ext>
            </a:extLst>
          </p:cNvPr>
          <p:cNvSpPr>
            <a:spLocks noChangeArrowheads="1"/>
          </p:cNvSpPr>
          <p:nvPr/>
        </p:nvSpPr>
        <p:spPr bwMode="auto">
          <a:xfrm>
            <a:off x="1619672" y="481012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5898386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C9DE881-2A17-4060-9A5C-BD8DF13E7342}"/>
              </a:ext>
            </a:extLst>
          </p:cNvPr>
          <p:cNvSpPr>
            <a:spLocks noGrp="1"/>
          </p:cNvSpPr>
          <p:nvPr>
            <p:ph type="title"/>
          </p:nvPr>
        </p:nvSpPr>
        <p:spPr/>
        <p:txBody>
          <a:bodyPr>
            <a:normAutofit/>
          </a:bodyPr>
          <a:lstStyle/>
          <a:p>
            <a:r>
              <a:rPr lang="pt-BR" sz="2800" b="1" dirty="0"/>
              <a:t>Criação do Dossiê de Importação</a:t>
            </a:r>
            <a:endParaRPr lang="pt-BR" sz="2800" dirty="0"/>
          </a:p>
        </p:txBody>
      </p:sp>
      <p:sp>
        <p:nvSpPr>
          <p:cNvPr id="3" name="Espaço Reservado para Conteúdo 2">
            <a:extLst>
              <a:ext uri="{FF2B5EF4-FFF2-40B4-BE49-F238E27FC236}">
                <a16:creationId xmlns:a16="http://schemas.microsoft.com/office/drawing/2014/main" xmlns="" id="{8DAF817D-E43C-478F-AEA5-8FA215297299}"/>
              </a:ext>
            </a:extLst>
          </p:cNvPr>
          <p:cNvSpPr>
            <a:spLocks noGrp="1"/>
          </p:cNvSpPr>
          <p:nvPr>
            <p:ph idx="1"/>
          </p:nvPr>
        </p:nvSpPr>
        <p:spPr/>
        <p:txBody>
          <a:bodyPr/>
          <a:lstStyle/>
          <a:p>
            <a:pPr marL="0" indent="0">
              <a:buNone/>
            </a:pPr>
            <a:endParaRPr lang="pt-BR" dirty="0"/>
          </a:p>
        </p:txBody>
      </p:sp>
      <p:pic>
        <p:nvPicPr>
          <p:cNvPr id="4098" name="Imagem 10350">
            <a:extLst>
              <a:ext uri="{FF2B5EF4-FFF2-40B4-BE49-F238E27FC236}">
                <a16:creationId xmlns:a16="http://schemas.microsoft.com/office/drawing/2014/main" xmlns="" id="{79A39E03-1431-446C-888F-6648B39101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417638"/>
            <a:ext cx="8712968" cy="5165724"/>
          </a:xfrm>
          <a:prstGeom prst="rect">
            <a:avLst/>
          </a:prstGeom>
          <a:noFill/>
          <a:extLst>
            <a:ext uri="{909E8E84-426E-40DD-AFC4-6F175D3DCCD1}">
              <a14:hiddenFill xmlns:a14="http://schemas.microsoft.com/office/drawing/2010/main">
                <a:solidFill>
                  <a:srgbClr val="FFFFFF"/>
                </a:solidFill>
              </a14:hiddenFill>
            </a:ext>
          </a:extLst>
        </p:spPr>
      </p:pic>
      <p:sp>
        <p:nvSpPr>
          <p:cNvPr id="5" name="Texto Explicativo 1 21">
            <a:extLst>
              <a:ext uri="{FF2B5EF4-FFF2-40B4-BE49-F238E27FC236}">
                <a16:creationId xmlns:a16="http://schemas.microsoft.com/office/drawing/2014/main" xmlns="" id="{E00FC40A-CDDD-4DE6-A4C2-AB6221A6CE27}"/>
              </a:ext>
            </a:extLst>
          </p:cNvPr>
          <p:cNvSpPr>
            <a:spLocks/>
          </p:cNvSpPr>
          <p:nvPr/>
        </p:nvSpPr>
        <p:spPr bwMode="auto">
          <a:xfrm>
            <a:off x="5929063" y="3481388"/>
            <a:ext cx="1931054" cy="763588"/>
          </a:xfrm>
          <a:prstGeom prst="borderCallout1">
            <a:avLst>
              <a:gd name="adj1" fmla="val 69875"/>
              <a:gd name="adj2" fmla="val -69"/>
              <a:gd name="adj3" fmla="val 80301"/>
              <a:gd name="adj4" fmla="val -56565"/>
            </a:avLst>
          </a:prstGeom>
          <a:gradFill rotWithShape="1">
            <a:gsLst>
              <a:gs pos="0">
                <a:srgbClr val="BCBCBC"/>
              </a:gs>
              <a:gs pos="35001">
                <a:srgbClr val="D0D0D0"/>
              </a:gs>
              <a:gs pos="100000">
                <a:srgbClr val="EDEDED"/>
              </a:gs>
            </a:gsLst>
            <a:lin ang="16200000" scaled="1"/>
          </a:gradFill>
          <a:ln w="22225">
            <a:solidFill>
              <a:srgbClr val="000000"/>
            </a:solidFill>
            <a:miter lim="800000"/>
            <a:headEnd/>
            <a:tailEnd type="stealth" w="med" len="me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pt-BR" altLang="pt-BR"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Número do Dossiê</a:t>
            </a:r>
            <a:endParaRPr kumimoji="0" lang="pt-BR" altLang="pt-B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0478148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sz="3100" b="1" dirty="0"/>
              <a:t>Preenchimento do Licenciamento de Importação</a:t>
            </a: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endParaRPr lang="pt-BR" sz="2800" b="1" dirty="0" smtClean="0"/>
          </a:p>
          <a:p>
            <a:endParaRPr lang="pt-BR" sz="2800" b="1" dirty="0"/>
          </a:p>
          <a:p>
            <a:pPr marL="457200" indent="-457200" algn="just">
              <a:buFont typeface="Wingdings" pitchFamily="2" charset="2"/>
              <a:buChar char="§"/>
            </a:pPr>
            <a:r>
              <a:rPr lang="pt-BR" sz="2400" b="1" dirty="0">
                <a:solidFill>
                  <a:schemeClr val="tx1"/>
                </a:solidFill>
              </a:rPr>
              <a:t>Informações Complementares;</a:t>
            </a:r>
          </a:p>
          <a:p>
            <a:pPr algn="just"/>
            <a:endParaRPr lang="pt-BR" sz="2400" b="1" dirty="0">
              <a:solidFill>
                <a:schemeClr val="tx1"/>
              </a:solidFill>
            </a:endParaRPr>
          </a:p>
          <a:p>
            <a:pPr marL="457200" indent="-457200" algn="just">
              <a:buFont typeface="Wingdings" pitchFamily="2" charset="2"/>
              <a:buChar char="§"/>
            </a:pPr>
            <a:r>
              <a:rPr lang="pt-BR" sz="2400" b="1" dirty="0">
                <a:solidFill>
                  <a:schemeClr val="tx1"/>
                </a:solidFill>
              </a:rPr>
              <a:t>Processo Anuente;</a:t>
            </a:r>
          </a:p>
          <a:p>
            <a:pPr algn="just"/>
            <a:endParaRPr lang="pt-BR" sz="2400" b="1" dirty="0">
              <a:solidFill>
                <a:schemeClr val="tx1"/>
              </a:solidFill>
            </a:endParaRPr>
          </a:p>
          <a:p>
            <a:pPr marL="457200" indent="-457200" algn="just">
              <a:buFont typeface="Wingdings" pitchFamily="2" charset="2"/>
              <a:buChar char="§"/>
            </a:pPr>
            <a:r>
              <a:rPr lang="pt-BR" sz="2400" b="1" dirty="0">
                <a:solidFill>
                  <a:schemeClr val="tx1"/>
                </a:solidFill>
              </a:rPr>
              <a:t>Especificação do Produto;</a:t>
            </a:r>
          </a:p>
          <a:p>
            <a:pPr algn="just"/>
            <a:endParaRPr lang="pt-BR" sz="2800" b="1" dirty="0"/>
          </a:p>
          <a:p>
            <a:pPr algn="just"/>
            <a:endParaRPr lang="pt-BR" sz="2800" b="1" dirty="0"/>
          </a:p>
          <a:p>
            <a:pPr algn="just"/>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413959113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Preenchimento do Licenciamento de Importação</a:t>
            </a:r>
            <a:br>
              <a:rPr lang="pt-BR" sz="3100" b="1" dirty="0"/>
            </a:b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endParaRPr lang="pt-BR" sz="2800" b="1" dirty="0"/>
          </a:p>
          <a:p>
            <a:pPr algn="just"/>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grpSp>
        <p:nvGrpSpPr>
          <p:cNvPr id="5" name="Grupo 4"/>
          <p:cNvGrpSpPr/>
          <p:nvPr/>
        </p:nvGrpSpPr>
        <p:grpSpPr>
          <a:xfrm>
            <a:off x="395536" y="1268760"/>
            <a:ext cx="8352928" cy="5112568"/>
            <a:chOff x="0" y="0"/>
            <a:chExt cx="5611091" cy="2998520"/>
          </a:xfrm>
        </p:grpSpPr>
        <p:pic>
          <p:nvPicPr>
            <p:cNvPr id="6" name="Imagem 5"/>
            <p:cNvPicPr/>
            <p:nvPr/>
          </p:nvPicPr>
          <p:blipFill rotWithShape="1">
            <a:blip r:embed="rId2"/>
            <a:srcRect b="27817"/>
            <a:stretch/>
          </p:blipFill>
          <p:spPr bwMode="auto">
            <a:xfrm>
              <a:off x="0" y="0"/>
              <a:ext cx="5611091" cy="2998520"/>
            </a:xfrm>
            <a:prstGeom prst="rect">
              <a:avLst/>
            </a:prstGeom>
            <a:ln>
              <a:noFill/>
            </a:ln>
            <a:extLst>
              <a:ext uri="{53640926-AAD7-44D8-BBD7-CCE9431645EC}">
                <a14:shadowObscured xmlns:a14="http://schemas.microsoft.com/office/drawing/2010/main"/>
              </a:ext>
            </a:extLst>
          </p:spPr>
        </p:pic>
        <p:sp>
          <p:nvSpPr>
            <p:cNvPr id="7" name="Seta para a esquerda 6"/>
            <p:cNvSpPr/>
            <p:nvPr/>
          </p:nvSpPr>
          <p:spPr>
            <a:xfrm>
              <a:off x="2511554" y="1953590"/>
              <a:ext cx="632592" cy="126705"/>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grpSp>
    </p:spTree>
    <p:extLst>
      <p:ext uri="{BB962C8B-B14F-4D97-AF65-F5344CB8AC3E}">
        <p14:creationId xmlns:p14="http://schemas.microsoft.com/office/powerpoint/2010/main" val="409222370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Preenchimento do Licenciamento de Importação</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endParaRPr lang="pt-BR" sz="2800" b="1" dirty="0"/>
          </a:p>
          <a:p>
            <a:pPr algn="just"/>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grpSp>
        <p:nvGrpSpPr>
          <p:cNvPr id="8" name="Grupo 7"/>
          <p:cNvGrpSpPr/>
          <p:nvPr/>
        </p:nvGrpSpPr>
        <p:grpSpPr>
          <a:xfrm>
            <a:off x="184733" y="1196752"/>
            <a:ext cx="8707748" cy="5328592"/>
            <a:chOff x="0" y="0"/>
            <a:chExt cx="4156364" cy="2838203"/>
          </a:xfrm>
        </p:grpSpPr>
        <p:pic>
          <p:nvPicPr>
            <p:cNvPr id="9" name="Imagem 8"/>
            <p:cNvPicPr/>
            <p:nvPr/>
          </p:nvPicPr>
          <p:blipFill rotWithShape="1">
            <a:blip r:embed="rId2">
              <a:extLst>
                <a:ext uri="{28A0092B-C50C-407E-A947-70E740481C1C}">
                  <a14:useLocalDpi xmlns:a14="http://schemas.microsoft.com/office/drawing/2010/main" val="0"/>
                </a:ext>
              </a:extLst>
            </a:blip>
            <a:srcRect l="22002" t="6332" r="23543" b="33046"/>
            <a:stretch/>
          </p:blipFill>
          <p:spPr bwMode="auto">
            <a:xfrm>
              <a:off x="0" y="0"/>
              <a:ext cx="4156364" cy="2838203"/>
            </a:xfrm>
            <a:prstGeom prst="rect">
              <a:avLst/>
            </a:prstGeom>
            <a:ln>
              <a:noFill/>
            </a:ln>
            <a:extLst>
              <a:ext uri="{53640926-AAD7-44D8-BBD7-CCE9431645EC}">
                <a14:shadowObscured xmlns:a14="http://schemas.microsoft.com/office/drawing/2010/main"/>
              </a:ext>
            </a:extLst>
          </p:spPr>
        </p:pic>
        <p:sp>
          <p:nvSpPr>
            <p:cNvPr id="10" name="Seta para a esquerda 9"/>
            <p:cNvSpPr/>
            <p:nvPr/>
          </p:nvSpPr>
          <p:spPr>
            <a:xfrm>
              <a:off x="3170712" y="641268"/>
              <a:ext cx="435720" cy="164168"/>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grpSp>
    </p:spTree>
    <p:extLst>
      <p:ext uri="{BB962C8B-B14F-4D97-AF65-F5344CB8AC3E}">
        <p14:creationId xmlns:p14="http://schemas.microsoft.com/office/powerpoint/2010/main" val="168423516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Informações Complementares da LI</a:t>
            </a: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560840" cy="4968552"/>
          </a:xfrm>
        </p:spPr>
        <p:txBody>
          <a:bodyPr>
            <a:noAutofit/>
          </a:bodyPr>
          <a:lstStyle/>
          <a:p>
            <a:pPr algn="just"/>
            <a:endParaRPr lang="pt-BR" sz="2000" b="1" dirty="0"/>
          </a:p>
          <a:p>
            <a:pPr marL="342900" indent="-342900" algn="just">
              <a:buFont typeface="Wingdings" panose="05000000000000000000" pitchFamily="2" charset="2"/>
              <a:buChar char="§"/>
            </a:pPr>
            <a:r>
              <a:rPr lang="pt-BR" sz="2400" b="1" dirty="0">
                <a:solidFill>
                  <a:schemeClr val="tx1"/>
                </a:solidFill>
              </a:rPr>
              <a:t>Nas complementares da LI devemos descriminar as seguintes informações devidamente numeradas conforme abaixo:</a:t>
            </a:r>
          </a:p>
          <a:p>
            <a:pPr algn="just"/>
            <a:endParaRPr lang="pt-BR" sz="2400" b="1" dirty="0">
              <a:solidFill>
                <a:schemeClr val="tx1"/>
              </a:solidFill>
            </a:endParaRPr>
          </a:p>
          <a:p>
            <a:pPr marL="914400" lvl="1" indent="-457200" algn="just">
              <a:buFont typeface="+mj-lt"/>
              <a:buAutoNum type="arabicParenR"/>
            </a:pPr>
            <a:r>
              <a:rPr lang="pt-BR" sz="2000" b="1" dirty="0">
                <a:solidFill>
                  <a:schemeClr val="tx1"/>
                </a:solidFill>
              </a:rPr>
              <a:t>Número do Dossiê: 201700011490;</a:t>
            </a:r>
          </a:p>
          <a:p>
            <a:pPr marL="914400" lvl="1" indent="-457200" algn="just">
              <a:buFont typeface="+mj-lt"/>
              <a:buAutoNum type="arabicParenR"/>
            </a:pPr>
            <a:r>
              <a:rPr lang="pt-BR" sz="2000" b="1" dirty="0">
                <a:solidFill>
                  <a:schemeClr val="tx1"/>
                </a:solidFill>
              </a:rPr>
              <a:t>Local de destino (endereço do depósito): o endereço que consta no CR;</a:t>
            </a:r>
          </a:p>
          <a:p>
            <a:pPr marL="914400" lvl="1" indent="-457200" algn="just">
              <a:buFont typeface="+mj-lt"/>
              <a:buAutoNum type="arabicParenR"/>
            </a:pPr>
            <a:r>
              <a:rPr lang="pt-BR" sz="2000" b="1" dirty="0">
                <a:solidFill>
                  <a:schemeClr val="tx1"/>
                </a:solidFill>
              </a:rPr>
              <a:t>Finalidade da Importação: utilização, comércio, </a:t>
            </a:r>
            <a:r>
              <a:rPr lang="pt-BR" sz="2000" b="1" dirty="0" smtClean="0">
                <a:solidFill>
                  <a:schemeClr val="tx1"/>
                </a:solidFill>
              </a:rPr>
              <a:t>outros, de </a:t>
            </a:r>
            <a:r>
              <a:rPr lang="pt-BR" sz="2000" b="1" dirty="0">
                <a:solidFill>
                  <a:schemeClr val="tx1"/>
                </a:solidFill>
              </a:rPr>
              <a:t>acordo com as atividades apostiladas ao CR/TR da empresa (Portaria nº 56-COLOG/2017);</a:t>
            </a:r>
          </a:p>
          <a:p>
            <a:pPr marL="914400" lvl="1" indent="-457200" algn="just">
              <a:buFont typeface="+mj-lt"/>
              <a:buAutoNum type="arabicParenR"/>
            </a:pPr>
            <a:r>
              <a:rPr lang="pt-BR" sz="2000" b="1" dirty="0" smtClean="0">
                <a:solidFill>
                  <a:schemeClr val="tx1"/>
                </a:solidFill>
              </a:rPr>
              <a:t>Regime </a:t>
            </a:r>
            <a:r>
              <a:rPr lang="pt-BR" sz="2000" b="1" dirty="0">
                <a:solidFill>
                  <a:schemeClr val="tx1"/>
                </a:solidFill>
              </a:rPr>
              <a:t>de Importação: definitivo/temporário</a:t>
            </a:r>
            <a:r>
              <a:rPr lang="pt-BR" sz="2000" b="1" dirty="0" smtClean="0">
                <a:solidFill>
                  <a:schemeClr val="tx1"/>
                </a:solidFill>
              </a:rPr>
              <a:t>;</a:t>
            </a:r>
          </a:p>
          <a:p>
            <a:pPr marL="914400" lvl="1" indent="-457200" algn="just">
              <a:buFont typeface="+mj-lt"/>
              <a:buAutoNum type="arabicParenR"/>
            </a:pPr>
            <a:r>
              <a:rPr lang="pt-BR" sz="2000" b="1" dirty="0" smtClean="0">
                <a:solidFill>
                  <a:schemeClr val="tx1"/>
                </a:solidFill>
              </a:rPr>
              <a:t>Outros </a:t>
            </a:r>
            <a:r>
              <a:rPr lang="pt-BR" sz="2000" b="1" dirty="0">
                <a:solidFill>
                  <a:schemeClr val="tx1"/>
                </a:solidFill>
              </a:rPr>
              <a:t>dados julgados necessários;</a:t>
            </a:r>
          </a:p>
          <a:p>
            <a:pPr marL="457200" indent="-457200" algn="just">
              <a:buFont typeface="+mj-lt"/>
              <a:buAutoNum type="arabicParenR"/>
            </a:pPr>
            <a:endParaRPr lang="pt-BR" sz="2400" b="1" dirty="0">
              <a:solidFill>
                <a:schemeClr val="tx1"/>
              </a:solidFill>
            </a:endParaRPr>
          </a:p>
          <a:p>
            <a:pPr algn="just"/>
            <a:endParaRPr lang="pt-BR" sz="2400" b="1" dirty="0">
              <a:solidFill>
                <a:schemeClr val="tx1">
                  <a:lumMod val="50000"/>
                  <a:lumOff val="50000"/>
                </a:schemeClr>
              </a:solidFill>
            </a:endParaRPr>
          </a:p>
          <a:p>
            <a:pPr lvl="0" algn="just"/>
            <a:endParaRPr lang="pt-BR" sz="2000" b="1" dirty="0"/>
          </a:p>
          <a:p>
            <a:pPr algn="just"/>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22054849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Informações Complementares da LI</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560840" cy="4968552"/>
          </a:xfrm>
        </p:spPr>
        <p:txBody>
          <a:bodyPr>
            <a:noAutofit/>
          </a:bodyPr>
          <a:lstStyle/>
          <a:p>
            <a:pPr lvl="0" algn="just">
              <a:lnSpc>
                <a:spcPct val="150000"/>
              </a:lnSpc>
            </a:pPr>
            <a:r>
              <a:rPr lang="pt-BR" sz="2400" b="1" dirty="0">
                <a:solidFill>
                  <a:schemeClr val="tx1"/>
                </a:solidFill>
              </a:rPr>
              <a:t>6)  COMPROMISSOS DO IMPORTADOR: </a:t>
            </a:r>
            <a:r>
              <a:rPr lang="pt-BR" sz="2000" b="1" dirty="0">
                <a:solidFill>
                  <a:schemeClr val="tx1"/>
                </a:solidFill>
              </a:rPr>
              <a:t>O importador, por intermédio de seu representante legal, DECLARA que as mercadorias constantes desta LI não serão revendidas, desviadas, transferidas ou de qualquer modo enviadas a outro país, na sua forma original ou incorporadas, por meio de processo intermediário, em outros itens, sem autorização prévia da Diretoria de Fiscalização de Produtos Controlados. Caso seja necessária uma verificação da entrega, o importador fica comprometido a obter e prestar as informações necessárias. QUALQUER INFORMAÇÃO FALSA, PRESTADA INTENCIONALMENTE NESTA DECLARAÇÃO SUJEITARÁ, O IMPORTADOR ÀS PENAS DA LEI.</a:t>
            </a: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161229459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b="1" dirty="0"/>
              <a:t/>
            </a:r>
            <a:br>
              <a:rPr lang="pt-BR" b="1" dirty="0"/>
            </a:br>
            <a:r>
              <a:rPr lang="pt-BR" sz="3100" b="1" dirty="0"/>
              <a:t>Informações Complementares da LI</a:t>
            </a:r>
            <a:br>
              <a:rPr lang="pt-BR" sz="3100" b="1" dirty="0"/>
            </a:br>
            <a:r>
              <a:rPr lang="pt-BR" sz="3100" b="1" dirty="0"/>
              <a:t/>
            </a:r>
            <a:br>
              <a:rPr lang="pt-BR" sz="3100" b="1" dirty="0"/>
            </a:b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endParaRPr lang="pt-BR" sz="2800" b="1" dirty="0"/>
          </a:p>
          <a:p>
            <a:pPr algn="just"/>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9" name="Imagem 8"/>
          <p:cNvPicPr/>
          <p:nvPr/>
        </p:nvPicPr>
        <p:blipFill>
          <a:blip r:embed="rId2">
            <a:extLst>
              <a:ext uri="{28A0092B-C50C-407E-A947-70E740481C1C}">
                <a14:useLocalDpi xmlns:a14="http://schemas.microsoft.com/office/drawing/2010/main" val="0"/>
              </a:ext>
            </a:extLst>
          </a:blip>
          <a:srcRect/>
          <a:stretch>
            <a:fillRect/>
          </a:stretch>
        </p:blipFill>
        <p:spPr bwMode="auto">
          <a:xfrm>
            <a:off x="467544" y="1124744"/>
            <a:ext cx="8496944" cy="5472608"/>
          </a:xfrm>
          <a:prstGeom prst="rect">
            <a:avLst/>
          </a:prstGeom>
          <a:noFill/>
          <a:ln>
            <a:noFill/>
          </a:ln>
        </p:spPr>
      </p:pic>
    </p:spTree>
    <p:extLst>
      <p:ext uri="{BB962C8B-B14F-4D97-AF65-F5344CB8AC3E}">
        <p14:creationId xmlns:p14="http://schemas.microsoft.com/office/powerpoint/2010/main" val="27157602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sz="3100" b="1" dirty="0"/>
              <a:t/>
            </a:r>
            <a:br>
              <a:rPr lang="pt-BR" sz="3100" b="1" dirty="0"/>
            </a:br>
            <a:r>
              <a:rPr lang="pt-BR" sz="3100" b="1" dirty="0"/>
              <a:t/>
            </a:r>
            <a:br>
              <a:rPr lang="pt-BR" sz="3100" b="1" dirty="0"/>
            </a:br>
            <a:r>
              <a:rPr lang="pt-BR" sz="3100" b="1" dirty="0"/>
              <a:t/>
            </a:r>
            <a:br>
              <a:rPr lang="pt-BR" sz="3100" b="1" dirty="0"/>
            </a:br>
            <a:r>
              <a:rPr lang="pt-BR" sz="3100" b="1" dirty="0" smtClean="0"/>
              <a:t/>
            </a:r>
            <a:br>
              <a:rPr lang="pt-BR" sz="3100" b="1" dirty="0" smtClean="0"/>
            </a:br>
            <a:r>
              <a:rPr lang="pt-BR" sz="3100" b="1" dirty="0" smtClean="0"/>
              <a:t>Acesso </a:t>
            </a:r>
            <a:r>
              <a:rPr lang="pt-BR" sz="3100" b="1" dirty="0"/>
              <a:t>aos Sistemas SISCOMEX e PORTAL ÚNICO SISCOMEX</a:t>
            </a:r>
            <a:br>
              <a:rPr lang="pt-BR" sz="3100" b="1" dirty="0"/>
            </a:br>
            <a:r>
              <a:rPr lang="pt-BR" b="1" dirty="0"/>
              <a:t/>
            </a:r>
            <a:br>
              <a:rPr lang="pt-BR" b="1" dirty="0"/>
            </a:br>
            <a:r>
              <a:rPr lang="pt-BR" dirty="0">
                <a:solidFill>
                  <a:schemeClr val="tx1">
                    <a:lumMod val="65000"/>
                    <a:lumOff val="35000"/>
                  </a:schemeClr>
                </a:solidFill>
              </a:rPr>
              <a:t/>
            </a:r>
            <a:br>
              <a:rPr lang="pt-BR" dirty="0">
                <a:solidFill>
                  <a:schemeClr val="tx1">
                    <a:lumMod val="65000"/>
                    <a:lumOff val="35000"/>
                  </a:schemeClr>
                </a:solidFill>
              </a:rPr>
            </a:br>
            <a:endParaRPr lang="pt-BR" dirty="0">
              <a:solidFill>
                <a:schemeClr val="tx1">
                  <a:lumMod val="65000"/>
                  <a:lumOff val="35000"/>
                </a:schemeClr>
              </a:solidFill>
            </a:endParaRPr>
          </a:p>
        </p:txBody>
      </p:sp>
      <p:sp>
        <p:nvSpPr>
          <p:cNvPr id="3" name="Subtítulo 2"/>
          <p:cNvSpPr>
            <a:spLocks noGrp="1"/>
          </p:cNvSpPr>
          <p:nvPr>
            <p:ph type="subTitle" idx="1"/>
          </p:nvPr>
        </p:nvSpPr>
        <p:spPr>
          <a:xfrm>
            <a:off x="971600" y="1124744"/>
            <a:ext cx="7416824" cy="4968552"/>
          </a:xfrm>
        </p:spPr>
        <p:txBody>
          <a:bodyPr>
            <a:noAutofit/>
          </a:bodyPr>
          <a:lstStyle/>
          <a:p>
            <a:endParaRPr lang="pt-BR" sz="2000" b="1" dirty="0">
              <a:solidFill>
                <a:schemeClr val="tx1"/>
              </a:solidFill>
            </a:endParaRPr>
          </a:p>
          <a:p>
            <a:pPr marL="342900" indent="-342900" algn="just">
              <a:buFont typeface="Wingdings" pitchFamily="2" charset="2"/>
              <a:buChar char="§"/>
            </a:pPr>
            <a:r>
              <a:rPr lang="pt-BR" sz="2400" b="1" dirty="0">
                <a:solidFill>
                  <a:schemeClr val="tx1"/>
                </a:solidFill>
              </a:rPr>
              <a:t>Para emissão do Licenciamento de Importação, a empresa deve providenciar sua habilitação no SISCOMEX, junto à SRF, conforme Instrução Normativa RFB nº 1.603, de 15 de dezembro de 2015;</a:t>
            </a:r>
          </a:p>
          <a:p>
            <a:pPr algn="just"/>
            <a:endParaRPr lang="pt-BR" sz="2400" b="1" dirty="0">
              <a:solidFill>
                <a:schemeClr val="tx1"/>
              </a:solidFill>
            </a:endParaRPr>
          </a:p>
          <a:p>
            <a:pPr marL="342900" indent="-342900" algn="just">
              <a:buFont typeface="Wingdings" pitchFamily="2" charset="2"/>
              <a:buChar char="§"/>
            </a:pPr>
            <a:r>
              <a:rPr lang="pt-BR" sz="2400" b="1" dirty="0">
                <a:solidFill>
                  <a:schemeClr val="tx1"/>
                </a:solidFill>
              </a:rPr>
              <a:t>Após a habilitação deferida, </a:t>
            </a:r>
            <a:r>
              <a:rPr lang="pt-BR" sz="2400" b="1" dirty="0" smtClean="0">
                <a:solidFill>
                  <a:schemeClr val="tx1"/>
                </a:solidFill>
              </a:rPr>
              <a:t>responsáveis </a:t>
            </a:r>
            <a:r>
              <a:rPr lang="pt-BR" sz="2400" b="1" dirty="0">
                <a:solidFill>
                  <a:schemeClr val="tx1"/>
                </a:solidFill>
              </a:rPr>
              <a:t>e/ou representante legal da empresa, deve providenciar o certificado digital e-CPF para inclusão dos Representantes Legais para utilização do SISCOMEX e PORTAL ÚNICO SISCOMEX;</a:t>
            </a:r>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68837281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Processo Anuente</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611560" y="1052736"/>
            <a:ext cx="7937647" cy="4968552"/>
          </a:xfrm>
        </p:spPr>
        <p:txBody>
          <a:bodyPr>
            <a:noAutofit/>
          </a:bodyPr>
          <a:lstStyle/>
          <a:p>
            <a:pPr marL="457200" indent="-457200" algn="just">
              <a:buFont typeface="Wingdings" pitchFamily="2" charset="2"/>
              <a:buChar char="§"/>
            </a:pPr>
            <a:endParaRPr lang="pt-BR" sz="2400" b="1" dirty="0">
              <a:solidFill>
                <a:schemeClr val="tx1">
                  <a:lumMod val="50000"/>
                  <a:lumOff val="50000"/>
                </a:schemeClr>
              </a:solidFill>
            </a:endParaRPr>
          </a:p>
          <a:p>
            <a:pPr marL="457200" indent="-457200" algn="just">
              <a:buFont typeface="Wingdings" pitchFamily="2" charset="2"/>
              <a:buChar char="§"/>
            </a:pPr>
            <a:r>
              <a:rPr lang="pt-BR" sz="2400" b="1" dirty="0">
                <a:solidFill>
                  <a:schemeClr val="tx1"/>
                </a:solidFill>
              </a:rPr>
              <a:t>O número do Processo é o número do CR/TR e deve ser </a:t>
            </a:r>
            <a:r>
              <a:rPr lang="pt-BR" sz="2400" b="1" dirty="0" smtClean="0">
                <a:solidFill>
                  <a:schemeClr val="tx1"/>
                </a:solidFill>
              </a:rPr>
              <a:t>precedido da </a:t>
            </a:r>
            <a:r>
              <a:rPr lang="pt-BR" sz="2400" b="1" dirty="0">
                <a:solidFill>
                  <a:schemeClr val="tx1"/>
                </a:solidFill>
              </a:rPr>
              <a:t>letra “R” de Registro.</a:t>
            </a:r>
          </a:p>
          <a:p>
            <a:pPr algn="just"/>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5" name="Imagem 4"/>
          <p:cNvPicPr/>
          <p:nvPr/>
        </p:nvPicPr>
        <p:blipFill>
          <a:blip r:embed="rId2">
            <a:extLst>
              <a:ext uri="{28A0092B-C50C-407E-A947-70E740481C1C}">
                <a14:useLocalDpi xmlns:a14="http://schemas.microsoft.com/office/drawing/2010/main" val="0"/>
              </a:ext>
            </a:extLst>
          </a:blip>
          <a:srcRect/>
          <a:stretch>
            <a:fillRect/>
          </a:stretch>
        </p:blipFill>
        <p:spPr bwMode="auto">
          <a:xfrm>
            <a:off x="184732" y="2445656"/>
            <a:ext cx="8707748" cy="4151695"/>
          </a:xfrm>
          <a:prstGeom prst="rect">
            <a:avLst/>
          </a:prstGeom>
          <a:noFill/>
          <a:ln>
            <a:noFill/>
          </a:ln>
        </p:spPr>
      </p:pic>
      <p:sp>
        <p:nvSpPr>
          <p:cNvPr id="7" name="Seta para baixo 6"/>
          <p:cNvSpPr/>
          <p:nvPr/>
        </p:nvSpPr>
        <p:spPr>
          <a:xfrm>
            <a:off x="2268149" y="2492895"/>
            <a:ext cx="288032" cy="660693"/>
          </a:xfrm>
          <a:prstGeom prst="downArrow">
            <a:avLst/>
          </a:prstGeom>
        </p:spPr>
        <p:style>
          <a:lnRef idx="1">
            <a:schemeClr val="accent2"/>
          </a:lnRef>
          <a:fillRef idx="3">
            <a:schemeClr val="accent2"/>
          </a:fillRef>
          <a:effectRef idx="2">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8" name="Elipse 7"/>
          <p:cNvSpPr/>
          <p:nvPr/>
        </p:nvSpPr>
        <p:spPr>
          <a:xfrm>
            <a:off x="1547664" y="2924944"/>
            <a:ext cx="5184576" cy="208823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27389575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Especificação do Produto</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488832" cy="4968552"/>
          </a:xfrm>
        </p:spPr>
        <p:txBody>
          <a:bodyPr>
            <a:noAutofit/>
          </a:bodyPr>
          <a:lstStyle/>
          <a:p>
            <a:pPr marL="457200" indent="-457200" algn="just">
              <a:buFont typeface="Wingdings" pitchFamily="2" charset="2"/>
              <a:buChar char="§"/>
            </a:pPr>
            <a:endParaRPr lang="pt-BR" sz="2400" dirty="0"/>
          </a:p>
          <a:p>
            <a:pPr marL="457200" indent="-457200" algn="just">
              <a:buFont typeface="Wingdings" pitchFamily="2" charset="2"/>
              <a:buChar char="§"/>
            </a:pPr>
            <a:r>
              <a:rPr lang="pt-BR" sz="2400" b="1" dirty="0">
                <a:solidFill>
                  <a:schemeClr val="tx1"/>
                </a:solidFill>
              </a:rPr>
              <a:t>No primeiro parágrafo utilizar o número de ordem e a nomenclatura constante do Anexo I, do Decreto n° 3.665/00. </a:t>
            </a:r>
          </a:p>
          <a:p>
            <a:pPr marL="457200" indent="-457200" algn="just">
              <a:buFont typeface="Wingdings" pitchFamily="2" charset="2"/>
              <a:buChar char="§"/>
            </a:pPr>
            <a:r>
              <a:rPr lang="pt-BR" sz="2400" b="1" dirty="0">
                <a:solidFill>
                  <a:schemeClr val="tx1"/>
                </a:solidFill>
              </a:rPr>
              <a:t>No segundo parágrafo o nome comercial ou a descrição conforme consta na fatura.</a:t>
            </a:r>
          </a:p>
          <a:p>
            <a:pPr marL="457200" indent="-457200" algn="just">
              <a:buFont typeface="Wingdings" pitchFamily="2" charset="2"/>
              <a:buChar char="§"/>
            </a:pPr>
            <a:r>
              <a:rPr lang="pt-BR" sz="2400" b="1" dirty="0">
                <a:solidFill>
                  <a:schemeClr val="tx1"/>
                </a:solidFill>
              </a:rPr>
              <a:t> Exemplo:</a:t>
            </a:r>
          </a:p>
          <a:p>
            <a:pPr lvl="1" algn="just"/>
            <a:r>
              <a:rPr lang="pt-BR" sz="2000" b="1" dirty="0" smtClean="0">
                <a:solidFill>
                  <a:schemeClr val="tx1"/>
                </a:solidFill>
              </a:rPr>
              <a:t>1730 </a:t>
            </a:r>
            <a:r>
              <a:rPr lang="pt-BR" sz="2000" b="1" dirty="0">
                <a:solidFill>
                  <a:schemeClr val="tx1"/>
                </a:solidFill>
              </a:rPr>
              <a:t>- DISPOSITIVO GERADOR DE GAS INSTANTANEO COM </a:t>
            </a:r>
            <a:r>
              <a:rPr lang="pt-BR" sz="2000" b="1" dirty="0" smtClean="0">
                <a:solidFill>
                  <a:schemeClr val="tx1"/>
                </a:solidFill>
              </a:rPr>
              <a:t>EXPLOSIVOS </a:t>
            </a:r>
            <a:r>
              <a:rPr lang="pt-BR" sz="2000" b="1" dirty="0">
                <a:solidFill>
                  <a:schemeClr val="tx1"/>
                </a:solidFill>
              </a:rPr>
              <a:t>OU MISTURA PIROTECNICA EM SUA </a:t>
            </a:r>
            <a:r>
              <a:rPr lang="pt-BR" sz="2000" b="1" dirty="0" smtClean="0">
                <a:solidFill>
                  <a:schemeClr val="tx1"/>
                </a:solidFill>
              </a:rPr>
              <a:t>COMPOSICAO</a:t>
            </a:r>
            <a:r>
              <a:rPr lang="pt-BR" sz="2000" b="1" dirty="0">
                <a:solidFill>
                  <a:schemeClr val="tx1"/>
                </a:solidFill>
              </a:rPr>
              <a:t>. </a:t>
            </a:r>
          </a:p>
          <a:p>
            <a:pPr lvl="1" algn="just"/>
            <a:endParaRPr lang="pt-BR" sz="2000" b="1" dirty="0">
              <a:solidFill>
                <a:schemeClr val="tx1"/>
              </a:solidFill>
            </a:endParaRPr>
          </a:p>
          <a:p>
            <a:pPr lvl="1" algn="just"/>
            <a:r>
              <a:rPr lang="pt-BR" sz="2000" b="1" dirty="0">
                <a:solidFill>
                  <a:schemeClr val="tx1"/>
                </a:solidFill>
              </a:rPr>
              <a:t>REF.: 85010-2S000 - BOLSA INFLÁVEL DE SEGURANÇA COM SISTEMA DE INSULFLAÇÃO LATERAL DE CORTINA (DISPOSITIVO GERADOR DE GAS INSTANTANEO COM EXPLOSIVO)"AIRBAGS".</a:t>
            </a:r>
          </a:p>
          <a:p>
            <a:pPr algn="l"/>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417969857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Especificação do Produto</a:t>
            </a:r>
            <a:br>
              <a:rPr lang="pt-BR" sz="3100" b="1" dirty="0"/>
            </a:br>
            <a:r>
              <a:rPr lang="pt-BR" sz="3100" b="1" dirty="0"/>
              <a:t/>
            </a:r>
            <a:br>
              <a:rPr lang="pt-BR" sz="3100" b="1" dirty="0"/>
            </a:br>
            <a:r>
              <a:rPr lang="pt-BR" sz="3100" dirty="0"/>
              <a:t/>
            </a:r>
            <a:br>
              <a:rPr lang="pt-BR" sz="3100" dirty="0"/>
            </a:br>
            <a:endParaRPr lang="pt-BR" sz="3100" dirty="0"/>
          </a:p>
        </p:txBody>
      </p:sp>
      <p:sp>
        <p:nvSpPr>
          <p:cNvPr id="3" name="Subtítulo 2"/>
          <p:cNvSpPr>
            <a:spLocks noGrp="1"/>
          </p:cNvSpPr>
          <p:nvPr>
            <p:ph type="subTitle" idx="1"/>
          </p:nvPr>
        </p:nvSpPr>
        <p:spPr>
          <a:xfrm>
            <a:off x="611560" y="1052736"/>
            <a:ext cx="7560840" cy="5400600"/>
          </a:xfrm>
        </p:spPr>
        <p:txBody>
          <a:bodyPr>
            <a:noAutofit/>
          </a:bodyPr>
          <a:lstStyle/>
          <a:p>
            <a:pPr marL="457200" indent="-457200" algn="just">
              <a:buFont typeface="Wingdings" pitchFamily="2" charset="2"/>
              <a:buChar char="§"/>
            </a:pPr>
            <a:endParaRPr lang="pt-BR" sz="2400" dirty="0"/>
          </a:p>
          <a:p>
            <a:pPr algn="l"/>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8" name="Picture 3"/>
          <p:cNvPicPr/>
          <p:nvPr/>
        </p:nvPicPr>
        <p:blipFill rotWithShape="1">
          <a:blip r:embed="rId2">
            <a:extLst>
              <a:ext uri="{28A0092B-C50C-407E-A947-70E740481C1C}">
                <a14:useLocalDpi xmlns:a14="http://schemas.microsoft.com/office/drawing/2010/main" val="0"/>
              </a:ext>
            </a:extLst>
          </a:blip>
          <a:srcRect l="21892" t="6992" r="23307" b="3869"/>
          <a:stretch/>
        </p:blipFill>
        <p:spPr bwMode="auto">
          <a:xfrm>
            <a:off x="184732" y="1268760"/>
            <a:ext cx="8779756" cy="5328592"/>
          </a:xfrm>
          <a:prstGeom prst="rect">
            <a:avLst/>
          </a:prstGeom>
          <a:noFill/>
          <a:ln>
            <a:noFill/>
          </a:ln>
          <a:extLst>
            <a:ext uri="{53640926-AAD7-44D8-BBD7-CCE9431645EC}">
              <a14:shadowObscured xmlns:a14="http://schemas.microsoft.com/office/drawing/2010/main"/>
            </a:ext>
          </a:extLst>
        </p:spPr>
      </p:pic>
      <p:sp>
        <p:nvSpPr>
          <p:cNvPr id="9" name="Elipse 8"/>
          <p:cNvSpPr/>
          <p:nvPr/>
        </p:nvSpPr>
        <p:spPr>
          <a:xfrm>
            <a:off x="323528" y="2132856"/>
            <a:ext cx="7632847" cy="1789857"/>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Tree>
    <p:extLst>
      <p:ext uri="{BB962C8B-B14F-4D97-AF65-F5344CB8AC3E}">
        <p14:creationId xmlns:p14="http://schemas.microsoft.com/office/powerpoint/2010/main" val="252028630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Especificação do Produto</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611560" y="1052736"/>
            <a:ext cx="7992888" cy="5400600"/>
          </a:xfrm>
        </p:spPr>
        <p:txBody>
          <a:bodyPr>
            <a:noAutofit/>
          </a:bodyPr>
          <a:lstStyle/>
          <a:p>
            <a:pPr lvl="1" algn="just"/>
            <a:endParaRPr lang="pt-BR" sz="2400" dirty="0"/>
          </a:p>
          <a:p>
            <a:pPr marL="800100" lvl="1" indent="-342900" algn="just">
              <a:buFont typeface="Wingdings" pitchFamily="2" charset="2"/>
              <a:buChar char="§"/>
            </a:pPr>
            <a:r>
              <a:rPr lang="pt-BR" sz="2400" b="1" dirty="0">
                <a:solidFill>
                  <a:schemeClr val="tx1"/>
                </a:solidFill>
              </a:rPr>
              <a:t>Instruções conforme R-105 (Decreto nº 3.665/00</a:t>
            </a:r>
            <a:r>
              <a:rPr lang="pt-BR" sz="2400" b="1" dirty="0" smtClean="0">
                <a:solidFill>
                  <a:schemeClr val="tx1"/>
                </a:solidFill>
              </a:rPr>
              <a:t>):</a:t>
            </a:r>
          </a:p>
          <a:p>
            <a:pPr lvl="1" algn="just"/>
            <a:endParaRPr lang="pt-BR" sz="2400" b="1" dirty="0">
              <a:solidFill>
                <a:schemeClr val="tx1"/>
              </a:solidFill>
            </a:endParaRPr>
          </a:p>
          <a:p>
            <a:pPr algn="just"/>
            <a:r>
              <a:rPr lang="pt-BR" sz="2400" b="1" dirty="0" smtClean="0">
                <a:solidFill>
                  <a:schemeClr val="tx1"/>
                </a:solidFill>
              </a:rPr>
              <a:t>Art</a:t>
            </a:r>
            <a:r>
              <a:rPr lang="pt-BR" sz="2400" b="1" dirty="0">
                <a:solidFill>
                  <a:schemeClr val="tx1"/>
                </a:solidFill>
              </a:rPr>
              <a:t>. </a:t>
            </a:r>
            <a:r>
              <a:rPr lang="pt-BR" sz="2400" b="1" dirty="0" smtClean="0">
                <a:solidFill>
                  <a:schemeClr val="tx1"/>
                </a:solidFill>
              </a:rPr>
              <a:t>191.</a:t>
            </a:r>
            <a:r>
              <a:rPr lang="pt-BR" sz="2400" b="1" dirty="0">
                <a:solidFill>
                  <a:schemeClr val="tx1"/>
                </a:solidFill>
              </a:rPr>
              <a:t> </a:t>
            </a:r>
            <a:r>
              <a:rPr lang="pt-BR" sz="2400" b="1" dirty="0" smtClean="0">
                <a:solidFill>
                  <a:schemeClr val="tx1"/>
                </a:solidFill>
              </a:rPr>
              <a:t>Para </a:t>
            </a:r>
            <a:r>
              <a:rPr lang="pt-BR" sz="2400" b="1" dirty="0">
                <a:solidFill>
                  <a:schemeClr val="tx1"/>
                </a:solidFill>
              </a:rPr>
              <a:t>a obtenção da licença prévia para a </a:t>
            </a:r>
            <a:r>
              <a:rPr lang="pt-BR" sz="2400" b="1" dirty="0" smtClean="0">
                <a:solidFill>
                  <a:schemeClr val="tx1"/>
                </a:solidFill>
              </a:rPr>
              <a:t>importação</a:t>
            </a:r>
            <a:r>
              <a:rPr lang="pt-BR" sz="2400" b="1" dirty="0">
                <a:solidFill>
                  <a:schemeClr val="tx1"/>
                </a:solidFill>
              </a:rPr>
              <a:t>, os interessados, pessoa física ou jurídica, </a:t>
            </a:r>
            <a:r>
              <a:rPr lang="pt-BR" sz="2400" b="1" dirty="0" smtClean="0">
                <a:solidFill>
                  <a:schemeClr val="tx1"/>
                </a:solidFill>
              </a:rPr>
              <a:t>deverão </a:t>
            </a:r>
            <a:r>
              <a:rPr lang="pt-BR" sz="2400" b="1" dirty="0">
                <a:solidFill>
                  <a:schemeClr val="tx1"/>
                </a:solidFill>
              </a:rPr>
              <a:t>encaminhar requerimento ao Diretor de </a:t>
            </a:r>
            <a:r>
              <a:rPr lang="pt-BR" sz="2400" b="1" dirty="0" smtClean="0">
                <a:solidFill>
                  <a:schemeClr val="tx1"/>
                </a:solidFill>
              </a:rPr>
              <a:t>Fiscalização </a:t>
            </a:r>
            <a:r>
              <a:rPr lang="pt-BR" sz="2400" b="1" dirty="0">
                <a:solidFill>
                  <a:schemeClr val="tx1"/>
                </a:solidFill>
              </a:rPr>
              <a:t>de Produtos </a:t>
            </a:r>
            <a:r>
              <a:rPr lang="pt-BR" sz="2400" b="1" dirty="0" smtClean="0">
                <a:solidFill>
                  <a:schemeClr val="tx1"/>
                </a:solidFill>
              </a:rPr>
              <a:t>Controlados;</a:t>
            </a:r>
            <a:endParaRPr lang="pt-BR" sz="2400" b="1" dirty="0">
              <a:solidFill>
                <a:schemeClr val="tx1"/>
              </a:solidFill>
            </a:endParaRPr>
          </a:p>
          <a:p>
            <a:pPr algn="just"/>
            <a:endParaRPr lang="pt-BR" sz="2400" b="1" dirty="0">
              <a:solidFill>
                <a:schemeClr val="tx1"/>
              </a:solidFill>
            </a:endParaRPr>
          </a:p>
          <a:p>
            <a:pPr algn="just"/>
            <a:r>
              <a:rPr lang="pt-BR" sz="2400" b="1" dirty="0">
                <a:solidFill>
                  <a:schemeClr val="tx1"/>
                </a:solidFill>
              </a:rPr>
              <a:t>§ </a:t>
            </a:r>
            <a:r>
              <a:rPr lang="pt-BR" sz="2400" b="1" dirty="0" smtClean="0">
                <a:solidFill>
                  <a:schemeClr val="tx1"/>
                </a:solidFill>
              </a:rPr>
              <a:t>1º</a:t>
            </a:r>
            <a:r>
              <a:rPr lang="pt-BR" sz="2400" b="1" dirty="0">
                <a:solidFill>
                  <a:schemeClr val="tx1"/>
                </a:solidFill>
              </a:rPr>
              <a:t> </a:t>
            </a:r>
            <a:r>
              <a:rPr lang="pt-BR" sz="2400" b="1" dirty="0" smtClean="0">
                <a:solidFill>
                  <a:schemeClr val="tx1"/>
                </a:solidFill>
              </a:rPr>
              <a:t>Na </a:t>
            </a:r>
            <a:r>
              <a:rPr lang="pt-BR" sz="2400" b="1" dirty="0">
                <a:solidFill>
                  <a:schemeClr val="tx1"/>
                </a:solidFill>
              </a:rPr>
              <a:t>discriminação do produto a importar deverá ser usada a nomenclatura do produto, constante da Relação de Produtos Controlados, Anexo I, acompanhada de todas as características técnicas necessárias à sua perfeita definição, podendo ser citado, entre parênteses, o nome </a:t>
            </a:r>
            <a:r>
              <a:rPr lang="pt-BR" sz="2400" b="1" dirty="0" smtClean="0">
                <a:solidFill>
                  <a:schemeClr val="tx1"/>
                </a:solidFill>
              </a:rPr>
              <a:t>comercial</a:t>
            </a:r>
            <a:r>
              <a:rPr lang="pt-BR" sz="2400" dirty="0">
                <a:solidFill>
                  <a:schemeClr val="tx1"/>
                </a:solidFill>
              </a:rPr>
              <a:t>;</a:t>
            </a:r>
            <a:endParaRPr lang="pt-BR" sz="2400" b="1" dirty="0">
              <a:solidFill>
                <a:schemeClr val="tx1"/>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3063788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Preenchimento do Licenciamento de Importação</a:t>
            </a: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endParaRPr lang="pt-BR" sz="2800" b="1" dirty="0"/>
          </a:p>
          <a:p>
            <a:pPr algn="just"/>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grpSp>
        <p:nvGrpSpPr>
          <p:cNvPr id="5" name="Grupo 4"/>
          <p:cNvGrpSpPr/>
          <p:nvPr/>
        </p:nvGrpSpPr>
        <p:grpSpPr>
          <a:xfrm>
            <a:off x="323528" y="1340768"/>
            <a:ext cx="8566825" cy="5184576"/>
            <a:chOff x="0" y="0"/>
            <a:chExt cx="3678541" cy="3689313"/>
          </a:xfrm>
        </p:grpSpPr>
        <p:pic>
          <p:nvPicPr>
            <p:cNvPr id="6" name="Imagem 5"/>
            <p:cNvPicPr/>
            <p:nvPr/>
          </p:nvPicPr>
          <p:blipFill rotWithShape="1">
            <a:blip r:embed="rId2"/>
            <a:srcRect l="22075" t="6550" r="23296" b="20265"/>
            <a:stretch/>
          </p:blipFill>
          <p:spPr bwMode="auto">
            <a:xfrm>
              <a:off x="0" y="0"/>
              <a:ext cx="3409179" cy="3689313"/>
            </a:xfrm>
            <a:prstGeom prst="rect">
              <a:avLst/>
            </a:prstGeom>
            <a:ln>
              <a:noFill/>
            </a:ln>
            <a:extLst>
              <a:ext uri="{53640926-AAD7-44D8-BBD7-CCE9431645EC}">
                <a14:shadowObscured xmlns:a14="http://schemas.microsoft.com/office/drawing/2010/main"/>
              </a:ext>
            </a:extLst>
          </p:spPr>
        </p:pic>
        <p:sp>
          <p:nvSpPr>
            <p:cNvPr id="7" name="Seta para a esquerda 6"/>
            <p:cNvSpPr/>
            <p:nvPr/>
          </p:nvSpPr>
          <p:spPr>
            <a:xfrm flipV="1">
              <a:off x="3382631" y="717365"/>
              <a:ext cx="295910" cy="153722"/>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
          <p:nvSpPr>
            <p:cNvPr id="8" name="Seta para a esquerda 7"/>
            <p:cNvSpPr/>
            <p:nvPr/>
          </p:nvSpPr>
          <p:spPr>
            <a:xfrm flipH="1">
              <a:off x="745262" y="3372180"/>
              <a:ext cx="334010" cy="163412"/>
            </a:xfrm>
            <a:prstGeom prst="leftArrow">
              <a:avLst>
                <a:gd name="adj1" fmla="val 39418"/>
                <a:gd name="adj2" fmla="val 5000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grpSp>
    </p:spTree>
    <p:extLst>
      <p:ext uri="{BB962C8B-B14F-4D97-AF65-F5344CB8AC3E}">
        <p14:creationId xmlns:p14="http://schemas.microsoft.com/office/powerpoint/2010/main" val="40471748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Preenchimento do Licenciamento de Importação</a:t>
            </a: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endParaRPr lang="pt-BR" sz="2800" b="1" dirty="0"/>
          </a:p>
          <a:p>
            <a:pPr algn="just"/>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5" name="Imagem 4"/>
          <p:cNvPicPr/>
          <p:nvPr/>
        </p:nvPicPr>
        <p:blipFill>
          <a:blip r:embed="rId2">
            <a:extLst>
              <a:ext uri="{28A0092B-C50C-407E-A947-70E740481C1C}">
                <a14:useLocalDpi xmlns:a14="http://schemas.microsoft.com/office/drawing/2010/main" val="0"/>
              </a:ext>
            </a:extLst>
          </a:blip>
          <a:srcRect/>
          <a:stretch>
            <a:fillRect/>
          </a:stretch>
        </p:blipFill>
        <p:spPr bwMode="auto">
          <a:xfrm>
            <a:off x="184732" y="1196752"/>
            <a:ext cx="8707748" cy="5328592"/>
          </a:xfrm>
          <a:prstGeom prst="rect">
            <a:avLst/>
          </a:prstGeom>
          <a:noFill/>
          <a:ln>
            <a:noFill/>
          </a:ln>
        </p:spPr>
      </p:pic>
    </p:spTree>
    <p:extLst>
      <p:ext uri="{BB962C8B-B14F-4D97-AF65-F5344CB8AC3E}">
        <p14:creationId xmlns:p14="http://schemas.microsoft.com/office/powerpoint/2010/main" val="61419561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Preenchimento da Guia de Recolhimento da União (GRU)</a:t>
            </a:r>
            <a:br>
              <a:rPr lang="pt-BR" sz="3100" b="1" dirty="0"/>
            </a:b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632848" cy="4968552"/>
          </a:xfrm>
        </p:spPr>
        <p:txBody>
          <a:bodyPr>
            <a:noAutofit/>
          </a:bodyPr>
          <a:lstStyle/>
          <a:p>
            <a:pPr algn="just"/>
            <a:endParaRPr lang="pt-BR" sz="2000" b="1" dirty="0">
              <a:solidFill>
                <a:schemeClr val="tx1">
                  <a:lumMod val="50000"/>
                  <a:lumOff val="50000"/>
                </a:schemeClr>
              </a:solidFill>
            </a:endParaRPr>
          </a:p>
          <a:p>
            <a:pPr marL="342900" indent="-342900" algn="just">
              <a:buFont typeface="Wingdings" pitchFamily="2" charset="2"/>
              <a:buChar char="§"/>
            </a:pPr>
            <a:r>
              <a:rPr lang="pt-BR" sz="2400" b="1" dirty="0">
                <a:solidFill>
                  <a:schemeClr val="tx1"/>
                </a:solidFill>
              </a:rPr>
              <a:t>Após emissão da LI deve-se emitir e efetuar o pagamento das taxas de fiscalização, sendo: </a:t>
            </a:r>
          </a:p>
          <a:p>
            <a:pPr algn="just"/>
            <a:endParaRPr lang="pt-BR" sz="2400" b="1" dirty="0">
              <a:solidFill>
                <a:schemeClr val="tx1"/>
              </a:solidFill>
            </a:endParaRPr>
          </a:p>
          <a:p>
            <a:pPr marL="800100" lvl="1" indent="-342900" algn="just">
              <a:buFont typeface="Wingdings" pitchFamily="2" charset="2"/>
              <a:buChar char="§"/>
            </a:pPr>
            <a:r>
              <a:rPr lang="pt-BR" sz="2000" b="1" dirty="0">
                <a:solidFill>
                  <a:schemeClr val="tx1"/>
                </a:solidFill>
              </a:rPr>
              <a:t>Para autorização de embarque recolher a Taxa referente à “concessão de licença prévia de importação para pessoa jurídica” no valor de R$ 70,00.</a:t>
            </a:r>
          </a:p>
          <a:p>
            <a:pPr algn="just"/>
            <a:endParaRPr lang="pt-BR" sz="2400" b="1" dirty="0">
              <a:solidFill>
                <a:schemeClr val="tx1"/>
              </a:solidFill>
            </a:endParaRPr>
          </a:p>
          <a:p>
            <a:pPr marL="800100" lvl="1" indent="-342900" algn="just">
              <a:buFont typeface="Wingdings" pitchFamily="2" charset="2"/>
              <a:buChar char="§"/>
            </a:pPr>
            <a:r>
              <a:rPr lang="pt-BR" sz="2000" b="1" dirty="0">
                <a:solidFill>
                  <a:schemeClr val="tx1"/>
                </a:solidFill>
              </a:rPr>
              <a:t>Para deferimento recolher a Taxa referente à “autorização de desembaraço alfandegário para pessoa jurídica” no valor de R$ 250,00.</a:t>
            </a:r>
          </a:p>
          <a:p>
            <a:pPr algn="just"/>
            <a:endParaRPr lang="pt-BR" sz="2400" b="1" dirty="0">
              <a:solidFill>
                <a:schemeClr val="tx1"/>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20419082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Preenchimento da Guia de Recolhimento da União (GRU)</a:t>
            </a:r>
            <a:br>
              <a:rPr lang="pt-BR" sz="3100" b="1" dirty="0"/>
            </a:b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algn="just"/>
            <a:endParaRPr lang="pt-BR" sz="2000" b="1" dirty="0">
              <a:solidFill>
                <a:schemeClr val="tx1">
                  <a:lumMod val="50000"/>
                  <a:lumOff val="50000"/>
                </a:schemeClr>
              </a:solidFill>
            </a:endParaRPr>
          </a:p>
          <a:p>
            <a:pPr algn="just"/>
            <a:r>
              <a:rPr lang="pt-BR" sz="2400" b="1" dirty="0"/>
              <a:t>	</a:t>
            </a: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5" name="Picture 2"/>
          <p:cNvPicPr>
            <a:picLocks noChangeAspect="1" noChangeArrowheads="1"/>
          </p:cNvPicPr>
          <p:nvPr/>
        </p:nvPicPr>
        <p:blipFill>
          <a:blip r:embed="rId2"/>
          <a:srcRect l="11666" t="6250" r="54791" b="9027"/>
          <a:stretch>
            <a:fillRect/>
          </a:stretch>
        </p:blipFill>
        <p:spPr bwMode="auto">
          <a:xfrm>
            <a:off x="357158" y="1556792"/>
            <a:ext cx="8607330" cy="5015456"/>
          </a:xfrm>
          <a:prstGeom prst="rect">
            <a:avLst/>
          </a:prstGeom>
          <a:noFill/>
          <a:ln w="9525">
            <a:noFill/>
            <a:miter lim="800000"/>
            <a:headEnd/>
            <a:tailEnd/>
          </a:ln>
          <a:effectLst/>
        </p:spPr>
      </p:pic>
      <p:sp>
        <p:nvSpPr>
          <p:cNvPr id="7" name="Texto explicativo retangular 6"/>
          <p:cNvSpPr/>
          <p:nvPr/>
        </p:nvSpPr>
        <p:spPr>
          <a:xfrm>
            <a:off x="2195736" y="2725897"/>
            <a:ext cx="1444150" cy="428628"/>
          </a:xfrm>
          <a:prstGeom prst="wedgeRectCallout">
            <a:avLst>
              <a:gd name="adj1" fmla="val -84833"/>
              <a:gd name="adj2" fmla="val -157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Nº da LI</a:t>
            </a:r>
          </a:p>
        </p:txBody>
      </p:sp>
    </p:spTree>
    <p:extLst>
      <p:ext uri="{BB962C8B-B14F-4D97-AF65-F5344CB8AC3E}">
        <p14:creationId xmlns:p14="http://schemas.microsoft.com/office/powerpoint/2010/main" val="298973028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Preenchimento da Guia de Recolhimento da União (GRU)</a:t>
            </a:r>
            <a:br>
              <a:rPr lang="pt-BR" sz="3100" b="1" dirty="0"/>
            </a:b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algn="just"/>
            <a:endParaRPr lang="pt-BR" sz="2000" b="1" dirty="0">
              <a:solidFill>
                <a:schemeClr val="tx1">
                  <a:lumMod val="50000"/>
                  <a:lumOff val="50000"/>
                </a:schemeClr>
              </a:solidFill>
            </a:endParaRPr>
          </a:p>
          <a:p>
            <a:pPr algn="just"/>
            <a:r>
              <a:rPr lang="pt-BR" sz="2400" b="1" dirty="0"/>
              <a:t>	</a:t>
            </a: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6" name="Picture 2"/>
          <p:cNvPicPr>
            <a:picLocks noChangeAspect="1" noChangeArrowheads="1"/>
          </p:cNvPicPr>
          <p:nvPr/>
        </p:nvPicPr>
        <p:blipFill>
          <a:blip r:embed="rId2"/>
          <a:srcRect t="5555" r="80625" b="54861"/>
          <a:stretch>
            <a:fillRect/>
          </a:stretch>
        </p:blipFill>
        <p:spPr bwMode="auto">
          <a:xfrm>
            <a:off x="503040" y="1556792"/>
            <a:ext cx="8640960" cy="4772543"/>
          </a:xfrm>
          <a:prstGeom prst="rect">
            <a:avLst/>
          </a:prstGeom>
          <a:noFill/>
          <a:ln w="9525">
            <a:noFill/>
            <a:miter lim="800000"/>
            <a:headEnd/>
            <a:tailEnd/>
          </a:ln>
          <a:effectLst/>
        </p:spPr>
      </p:pic>
      <p:sp>
        <p:nvSpPr>
          <p:cNvPr id="8" name="Elipse 7"/>
          <p:cNvSpPr/>
          <p:nvPr/>
        </p:nvSpPr>
        <p:spPr>
          <a:xfrm>
            <a:off x="7703839" y="1975963"/>
            <a:ext cx="1332657" cy="3600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Tree>
    <p:extLst>
      <p:ext uri="{BB962C8B-B14F-4D97-AF65-F5344CB8AC3E}">
        <p14:creationId xmlns:p14="http://schemas.microsoft.com/office/powerpoint/2010/main" val="211549609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Preenchimento da Guia de Recolhimento da União (GRU)</a:t>
            </a:r>
            <a:br>
              <a:rPr lang="pt-BR" sz="3100" b="1" dirty="0"/>
            </a:b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algn="just"/>
            <a:endParaRPr lang="pt-BR" sz="2000" b="1" dirty="0">
              <a:solidFill>
                <a:schemeClr val="tx1">
                  <a:lumMod val="50000"/>
                  <a:lumOff val="50000"/>
                </a:schemeClr>
              </a:solidFill>
            </a:endParaRPr>
          </a:p>
          <a:p>
            <a:pPr algn="just"/>
            <a:r>
              <a:rPr lang="pt-BR" sz="2400" b="1" dirty="0"/>
              <a:t>	</a:t>
            </a: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7" name="Picture 2"/>
          <p:cNvPicPr>
            <a:picLocks noChangeAspect="1" noChangeArrowheads="1"/>
          </p:cNvPicPr>
          <p:nvPr/>
        </p:nvPicPr>
        <p:blipFill>
          <a:blip r:embed="rId2"/>
          <a:srcRect/>
          <a:stretch>
            <a:fillRect/>
          </a:stretch>
        </p:blipFill>
        <p:spPr bwMode="auto">
          <a:xfrm>
            <a:off x="184732" y="1628800"/>
            <a:ext cx="7293584" cy="4318679"/>
          </a:xfrm>
          <a:prstGeom prst="rect">
            <a:avLst/>
          </a:prstGeom>
          <a:noFill/>
          <a:ln w="9525">
            <a:noFill/>
            <a:miter lim="800000"/>
            <a:headEnd/>
            <a:tailEnd/>
          </a:ln>
          <a:effectLst/>
        </p:spPr>
      </p:pic>
      <p:sp>
        <p:nvSpPr>
          <p:cNvPr id="8" name="Texto explicativo retangular 7"/>
          <p:cNvSpPr/>
          <p:nvPr/>
        </p:nvSpPr>
        <p:spPr>
          <a:xfrm>
            <a:off x="7788468" y="3788139"/>
            <a:ext cx="1000132" cy="428628"/>
          </a:xfrm>
          <a:prstGeom prst="wedgeRectCallout">
            <a:avLst>
              <a:gd name="adj1" fmla="val -84833"/>
              <a:gd name="adj2" fmla="val -157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a:t>Nº da LI</a:t>
            </a:r>
          </a:p>
        </p:txBody>
      </p:sp>
    </p:spTree>
    <p:extLst>
      <p:ext uri="{BB962C8B-B14F-4D97-AF65-F5344CB8AC3E}">
        <p14:creationId xmlns:p14="http://schemas.microsoft.com/office/powerpoint/2010/main" val="221008716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sz="3100" b="1" dirty="0"/>
              <a:t>Licenciamento Direto de Importação – LDI</a:t>
            </a:r>
            <a:br>
              <a:rPr lang="pt-BR" sz="3100" b="1" dirty="0"/>
            </a:br>
            <a:r>
              <a:rPr lang="pt-BR" sz="3100" dirty="0"/>
              <a:t/>
            </a:r>
            <a:br>
              <a:rPr lang="pt-BR" sz="3100" dirty="0"/>
            </a:br>
            <a:endParaRPr lang="pt-BR" sz="3100" dirty="0"/>
          </a:p>
        </p:txBody>
      </p:sp>
      <p:sp>
        <p:nvSpPr>
          <p:cNvPr id="3" name="Subtítulo 2"/>
          <p:cNvSpPr>
            <a:spLocks noGrp="1"/>
          </p:cNvSpPr>
          <p:nvPr>
            <p:ph type="subTitle" idx="1"/>
          </p:nvPr>
        </p:nvSpPr>
        <p:spPr>
          <a:xfrm>
            <a:off x="1115616" y="980728"/>
            <a:ext cx="7416824" cy="4968552"/>
          </a:xfrm>
        </p:spPr>
        <p:txBody>
          <a:bodyPr>
            <a:noAutofit/>
          </a:bodyPr>
          <a:lstStyle/>
          <a:p>
            <a:pPr algn="just"/>
            <a:endParaRPr lang="pt-BR" sz="2400" b="1" dirty="0">
              <a:solidFill>
                <a:schemeClr val="tx1"/>
              </a:solidFill>
              <a:latin typeface="Calibri (Corpo)"/>
            </a:endParaRPr>
          </a:p>
          <a:p>
            <a:pPr marL="342900" indent="-342900" algn="just">
              <a:buFont typeface="Wingdings" panose="05000000000000000000" pitchFamily="2" charset="2"/>
              <a:buChar char="§"/>
            </a:pPr>
            <a:r>
              <a:rPr lang="pt-BR" sz="2400" b="1" dirty="0">
                <a:solidFill>
                  <a:schemeClr val="tx1"/>
                </a:solidFill>
                <a:latin typeface="Calibri (Corpo)"/>
              </a:rPr>
              <a:t>A DFPC unificou o </a:t>
            </a:r>
            <a:r>
              <a:rPr lang="pt-BR" sz="2400" b="1" dirty="0" smtClean="0">
                <a:solidFill>
                  <a:schemeClr val="tx1"/>
                </a:solidFill>
                <a:latin typeface="Calibri (Corpo)"/>
              </a:rPr>
              <a:t>LDI </a:t>
            </a:r>
            <a:r>
              <a:rPr lang="pt-BR" sz="2400" b="1" dirty="0">
                <a:solidFill>
                  <a:schemeClr val="tx1"/>
                </a:solidFill>
                <a:latin typeface="Calibri (Corpo)"/>
              </a:rPr>
              <a:t>para todos os produtos controlados, sendo faixa verde, amarela e </a:t>
            </a:r>
            <a:r>
              <a:rPr lang="pt-BR" sz="2400" b="1" dirty="0" smtClean="0">
                <a:solidFill>
                  <a:schemeClr val="tx1"/>
                </a:solidFill>
                <a:latin typeface="Calibri (Corpo)"/>
              </a:rPr>
              <a:t>vermelha;</a:t>
            </a:r>
          </a:p>
          <a:p>
            <a:pPr algn="just"/>
            <a:endParaRPr lang="pt-BR" sz="2400" b="1" dirty="0" smtClean="0">
              <a:solidFill>
                <a:schemeClr val="tx1"/>
              </a:solidFill>
              <a:latin typeface="Calibri (Corpo)"/>
            </a:endParaRPr>
          </a:p>
          <a:p>
            <a:pPr marL="342900" indent="-342900" algn="just">
              <a:buFont typeface="Wingdings" panose="05000000000000000000" pitchFamily="2" charset="2"/>
              <a:buChar char="§"/>
            </a:pPr>
            <a:r>
              <a:rPr lang="pt-BR" sz="2400" b="1" dirty="0" smtClean="0">
                <a:solidFill>
                  <a:schemeClr val="tx1"/>
                </a:solidFill>
                <a:latin typeface="Calibri (Corpo)"/>
              </a:rPr>
              <a:t>Produtos </a:t>
            </a:r>
            <a:r>
              <a:rPr lang="pt-BR" sz="2400" b="1" dirty="0">
                <a:solidFill>
                  <a:schemeClr val="tx1"/>
                </a:solidFill>
                <a:latin typeface="Calibri (Corpo)"/>
              </a:rPr>
              <a:t>da Faixa verde</a:t>
            </a:r>
            <a:r>
              <a:rPr lang="pt-BR" sz="2400" b="1" dirty="0" smtClean="0">
                <a:solidFill>
                  <a:schemeClr val="tx1"/>
                </a:solidFill>
                <a:latin typeface="Calibri (Corpo)"/>
              </a:rPr>
              <a:t>:</a:t>
            </a:r>
          </a:p>
          <a:p>
            <a:pPr marL="1257300" lvl="2" indent="-342900" algn="just">
              <a:buFont typeface="Wingdings" panose="05000000000000000000" pitchFamily="2" charset="2"/>
              <a:buChar char="q"/>
            </a:pPr>
            <a:r>
              <a:rPr lang="pt-BR" sz="2000" b="1" dirty="0" smtClean="0">
                <a:solidFill>
                  <a:schemeClr val="tx1"/>
                </a:solidFill>
                <a:latin typeface="Calibri (Corpo)"/>
              </a:rPr>
              <a:t>Deferimento </a:t>
            </a:r>
            <a:r>
              <a:rPr lang="pt-BR" sz="2000" b="1" dirty="0">
                <a:solidFill>
                  <a:schemeClr val="tx1"/>
                </a:solidFill>
                <a:latin typeface="Calibri (Corpo)"/>
              </a:rPr>
              <a:t>direto, a cargo da </a:t>
            </a:r>
            <a:r>
              <a:rPr lang="pt-BR" sz="2000" b="1" dirty="0" smtClean="0">
                <a:solidFill>
                  <a:schemeClr val="tx1"/>
                </a:solidFill>
                <a:latin typeface="Calibri (Corpo)"/>
              </a:rPr>
              <a:t>DFPC;</a:t>
            </a:r>
          </a:p>
          <a:p>
            <a:pPr lvl="2" algn="just"/>
            <a:endParaRPr lang="pt-BR" sz="2000" b="1" dirty="0" smtClean="0">
              <a:solidFill>
                <a:schemeClr val="tx1"/>
              </a:solidFill>
              <a:latin typeface="Calibri (Corpo)"/>
            </a:endParaRPr>
          </a:p>
          <a:p>
            <a:pPr marL="342900" lvl="0" indent="-342900" algn="just">
              <a:buFont typeface="Wingdings" panose="05000000000000000000" pitchFamily="2" charset="2"/>
              <a:buChar char="§"/>
            </a:pPr>
            <a:r>
              <a:rPr lang="pt-BR" sz="2400" b="1" dirty="0" smtClean="0">
                <a:solidFill>
                  <a:schemeClr val="tx1"/>
                </a:solidFill>
                <a:latin typeface="Calibri (Corpo)"/>
              </a:rPr>
              <a:t>Produtos </a:t>
            </a:r>
            <a:r>
              <a:rPr lang="pt-BR" sz="2400" b="1" dirty="0">
                <a:solidFill>
                  <a:schemeClr val="tx1"/>
                </a:solidFill>
                <a:latin typeface="Calibri (Corpo)"/>
              </a:rPr>
              <a:t>da Faixa Amarela e </a:t>
            </a:r>
            <a:r>
              <a:rPr lang="pt-BR" sz="2400" b="1" dirty="0" smtClean="0">
                <a:solidFill>
                  <a:schemeClr val="tx1"/>
                </a:solidFill>
                <a:latin typeface="Calibri (Corpo)"/>
              </a:rPr>
              <a:t>Vermelha:</a:t>
            </a:r>
          </a:p>
          <a:p>
            <a:pPr marL="1257300" lvl="2" indent="-342900" algn="just">
              <a:buFont typeface="Wingdings" panose="05000000000000000000" pitchFamily="2" charset="2"/>
              <a:buChar char="q"/>
            </a:pPr>
            <a:r>
              <a:rPr lang="pt-BR" sz="2000" b="1" dirty="0" smtClean="0">
                <a:solidFill>
                  <a:schemeClr val="tx1"/>
                </a:solidFill>
                <a:latin typeface="Calibri (Corpo)"/>
              </a:rPr>
              <a:t>Autorização </a:t>
            </a:r>
            <a:r>
              <a:rPr lang="pt-BR" sz="2000" b="1" dirty="0">
                <a:solidFill>
                  <a:schemeClr val="tx1"/>
                </a:solidFill>
                <a:latin typeface="Calibri (Corpo)"/>
              </a:rPr>
              <a:t>de Embarque, a cargo da DFPC</a:t>
            </a:r>
            <a:r>
              <a:rPr lang="pt-BR" sz="2000" b="1" dirty="0" smtClean="0">
                <a:solidFill>
                  <a:schemeClr val="tx1"/>
                </a:solidFill>
                <a:latin typeface="Calibri (Corpo)"/>
              </a:rPr>
              <a:t>;</a:t>
            </a:r>
          </a:p>
          <a:p>
            <a:pPr marL="1257300" lvl="2" indent="-342900" algn="just">
              <a:buFont typeface="Wingdings" panose="05000000000000000000" pitchFamily="2" charset="2"/>
              <a:buChar char="q"/>
            </a:pPr>
            <a:r>
              <a:rPr lang="pt-BR" sz="2000" b="1" dirty="0">
                <a:solidFill>
                  <a:schemeClr val="tx1"/>
                </a:solidFill>
                <a:latin typeface="Calibri (Corpo)"/>
              </a:rPr>
              <a:t> </a:t>
            </a:r>
            <a:r>
              <a:rPr lang="pt-BR" sz="2000" b="1" dirty="0" smtClean="0">
                <a:solidFill>
                  <a:schemeClr val="tx1"/>
                </a:solidFill>
                <a:latin typeface="Calibri (Corpo)"/>
              </a:rPr>
              <a:t>Deferimento</a:t>
            </a:r>
            <a:r>
              <a:rPr lang="pt-BR" sz="2000" b="1" dirty="0">
                <a:solidFill>
                  <a:schemeClr val="tx1"/>
                </a:solidFill>
                <a:latin typeface="Calibri (Corpo)"/>
              </a:rPr>
              <a:t>, a cargo do SFPC;</a:t>
            </a:r>
          </a:p>
          <a:p>
            <a:pPr algn="just"/>
            <a:endParaRPr lang="pt-BR" sz="18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111200755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smtClean="0"/>
              <a:t/>
            </a:r>
            <a:br>
              <a:rPr lang="pt-BR" b="1" dirty="0" smtClean="0"/>
            </a:br>
            <a:r>
              <a:rPr lang="pt-BR" sz="3100" b="1" dirty="0" smtClean="0"/>
              <a:t>Autorização de Embarque                                     (Produtos da Faixa Amarela e Vermelha) </a:t>
            </a:r>
            <a:br>
              <a:rPr lang="pt-BR" sz="3100" b="1" dirty="0" smtClean="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488832" cy="4968552"/>
          </a:xfrm>
        </p:spPr>
        <p:txBody>
          <a:bodyPr>
            <a:noAutofit/>
          </a:bodyPr>
          <a:lstStyle/>
          <a:p>
            <a:pPr marL="342900" indent="-342900" algn="l">
              <a:buFont typeface="Wingdings" pitchFamily="2" charset="2"/>
              <a:buChar char="§"/>
            </a:pPr>
            <a:endParaRPr lang="pt-BR" sz="2000" b="1" dirty="0" smtClean="0">
              <a:solidFill>
                <a:schemeClr val="tx1"/>
              </a:solidFill>
            </a:endParaRPr>
          </a:p>
          <a:p>
            <a:pPr marL="342900" indent="-342900" algn="just">
              <a:buFont typeface="Wingdings" pitchFamily="2" charset="2"/>
              <a:buChar char="§"/>
            </a:pPr>
            <a:r>
              <a:rPr lang="pt-BR" sz="2000" b="1" dirty="0" smtClean="0">
                <a:solidFill>
                  <a:schemeClr val="tx1"/>
                </a:solidFill>
              </a:rPr>
              <a:t>Após </a:t>
            </a:r>
            <a:r>
              <a:rPr lang="pt-BR" sz="2000" b="1" dirty="0">
                <a:solidFill>
                  <a:schemeClr val="tx1"/>
                </a:solidFill>
              </a:rPr>
              <a:t>emissão da LI e recolhimento da Taxa de </a:t>
            </a:r>
            <a:r>
              <a:rPr lang="pt-BR" sz="2000" b="1" dirty="0" smtClean="0">
                <a:solidFill>
                  <a:schemeClr val="tx1"/>
                </a:solidFill>
              </a:rPr>
              <a:t>Fiscalização, devemos </a:t>
            </a:r>
            <a:r>
              <a:rPr lang="pt-BR" sz="2000" b="1" dirty="0">
                <a:solidFill>
                  <a:schemeClr val="tx1"/>
                </a:solidFill>
              </a:rPr>
              <a:t>anexar os documentos no </a:t>
            </a:r>
            <a:r>
              <a:rPr lang="pt-BR" sz="2000" b="1" dirty="0" smtClean="0">
                <a:solidFill>
                  <a:schemeClr val="tx1"/>
                </a:solidFill>
              </a:rPr>
              <a:t>Sistema Portal Único </a:t>
            </a:r>
            <a:r>
              <a:rPr lang="pt-BR" sz="2000" b="1" dirty="0">
                <a:solidFill>
                  <a:schemeClr val="tx1"/>
                </a:solidFill>
              </a:rPr>
              <a:t>para autorização de embarque por parte do órgão anuente (DPFC</a:t>
            </a:r>
            <a:r>
              <a:rPr lang="pt-BR" sz="2000" b="1" dirty="0" smtClean="0">
                <a:solidFill>
                  <a:schemeClr val="tx1"/>
                </a:solidFill>
              </a:rPr>
              <a:t>);</a:t>
            </a:r>
          </a:p>
          <a:p>
            <a:pPr marL="342900" indent="-342900" algn="l">
              <a:buFont typeface="Wingdings" pitchFamily="2" charset="2"/>
              <a:buChar char="§"/>
            </a:pPr>
            <a:r>
              <a:rPr lang="pt-BR" sz="2000" b="1" dirty="0" smtClean="0">
                <a:solidFill>
                  <a:schemeClr val="tx1"/>
                </a:solidFill>
              </a:rPr>
              <a:t>Documentos necessários:</a:t>
            </a:r>
            <a:endParaRPr lang="pt-BR" sz="2000" b="1" dirty="0"/>
          </a:p>
          <a:p>
            <a:pPr marL="342900" indent="-342900" algn="l">
              <a:buFont typeface="Wingdings" panose="05000000000000000000" pitchFamily="2" charset="2"/>
              <a:buChar char="q"/>
            </a:pPr>
            <a:r>
              <a:rPr lang="pt-BR" sz="1800" b="1" dirty="0" smtClean="0">
                <a:solidFill>
                  <a:schemeClr val="tx1"/>
                </a:solidFill>
              </a:rPr>
              <a:t>Comprovante </a:t>
            </a:r>
            <a:r>
              <a:rPr lang="pt-BR" sz="1800" b="1" dirty="0">
                <a:solidFill>
                  <a:schemeClr val="tx1"/>
                </a:solidFill>
              </a:rPr>
              <a:t>de recolhimento da taxa referente à “concessão de licença prévia de importação para pessoa jurídica” no valor de R$ </a:t>
            </a:r>
            <a:r>
              <a:rPr lang="pt-BR" sz="1800" b="1" dirty="0" smtClean="0">
                <a:solidFill>
                  <a:schemeClr val="tx1"/>
                </a:solidFill>
              </a:rPr>
              <a:t>70,00;</a:t>
            </a:r>
          </a:p>
          <a:p>
            <a:pPr marL="342900" indent="-342900" algn="l">
              <a:buFont typeface="Wingdings" panose="05000000000000000000" pitchFamily="2" charset="2"/>
              <a:buChar char="q"/>
            </a:pPr>
            <a:r>
              <a:rPr lang="pt-BR" sz="1800" b="1" dirty="0" smtClean="0">
                <a:solidFill>
                  <a:schemeClr val="tx1"/>
                </a:solidFill>
              </a:rPr>
              <a:t>Quando </a:t>
            </a:r>
            <a:r>
              <a:rPr lang="pt-BR" sz="1800" b="1" dirty="0">
                <a:solidFill>
                  <a:schemeClr val="tx1"/>
                </a:solidFill>
              </a:rPr>
              <a:t>necessário, Parecer Prévio da Seção Técnica da </a:t>
            </a:r>
            <a:r>
              <a:rPr lang="pt-BR" sz="1800" b="1" dirty="0" smtClean="0">
                <a:solidFill>
                  <a:schemeClr val="tx1"/>
                </a:solidFill>
              </a:rPr>
              <a:t>DFPC (</a:t>
            </a:r>
            <a:r>
              <a:rPr lang="pt-BR" sz="1800" b="1" dirty="0">
                <a:solidFill>
                  <a:schemeClr val="tx1"/>
                </a:solidFill>
              </a:rPr>
              <a:t>similaridade, nacionalização da produção e outros);</a:t>
            </a:r>
          </a:p>
          <a:p>
            <a:pPr marL="285750" lvl="0" indent="-285750" algn="l">
              <a:buFont typeface="Wingdings" panose="05000000000000000000" pitchFamily="2" charset="2"/>
              <a:buChar char="q"/>
            </a:pPr>
            <a:r>
              <a:rPr lang="pt-BR" sz="1800" b="1" dirty="0">
                <a:solidFill>
                  <a:schemeClr val="tx1"/>
                </a:solidFill>
              </a:rPr>
              <a:t>Parecer prévio de laudos de fogos de artifício;</a:t>
            </a:r>
          </a:p>
          <a:p>
            <a:pPr marL="285750" lvl="0" indent="-285750" algn="l">
              <a:buFont typeface="Wingdings" panose="05000000000000000000" pitchFamily="2" charset="2"/>
              <a:buChar char="q"/>
            </a:pPr>
            <a:r>
              <a:rPr lang="pt-BR" sz="1800" b="1" dirty="0">
                <a:solidFill>
                  <a:schemeClr val="tx1"/>
                </a:solidFill>
              </a:rPr>
              <a:t>Cópia de contrato de locação de depósito, se for o caso;</a:t>
            </a:r>
          </a:p>
          <a:p>
            <a:pPr marL="285750" lvl="0" indent="-285750" algn="l">
              <a:buFont typeface="Wingdings" panose="05000000000000000000" pitchFamily="2" charset="2"/>
              <a:buChar char="q"/>
            </a:pPr>
            <a:r>
              <a:rPr lang="pt-BR" sz="1800" b="1" dirty="0">
                <a:solidFill>
                  <a:schemeClr val="tx1"/>
                </a:solidFill>
              </a:rPr>
              <a:t>Cópia de contrato de importação por conta e ordem de terceiro, se for o caso;</a:t>
            </a:r>
          </a:p>
          <a:p>
            <a:pPr marL="285750" lvl="0" indent="-285750" algn="l">
              <a:buFont typeface="Wingdings" panose="05000000000000000000" pitchFamily="2" charset="2"/>
              <a:buChar char="q"/>
            </a:pPr>
            <a:r>
              <a:rPr lang="pt-BR" sz="1800" b="1" dirty="0">
                <a:solidFill>
                  <a:schemeClr val="tx1"/>
                </a:solidFill>
              </a:rPr>
              <a:t> Cópia do protocolo de renovação do CR/TR, se for o caso;</a:t>
            </a:r>
          </a:p>
          <a:p>
            <a:pPr marL="285750" lvl="0" indent="-285750" algn="l">
              <a:buFont typeface="Wingdings" panose="05000000000000000000" pitchFamily="2" charset="2"/>
              <a:buChar char="q"/>
            </a:pPr>
            <a:r>
              <a:rPr lang="pt-BR" sz="1800" b="1" dirty="0">
                <a:solidFill>
                  <a:schemeClr val="tx1"/>
                </a:solidFill>
              </a:rPr>
              <a:t>Cópia do protocolo de solicitação de </a:t>
            </a:r>
            <a:r>
              <a:rPr lang="pt-BR" sz="1800" b="1" dirty="0" err="1">
                <a:solidFill>
                  <a:schemeClr val="tx1"/>
                </a:solidFill>
              </a:rPr>
              <a:t>apostilamento</a:t>
            </a:r>
            <a:r>
              <a:rPr lang="pt-BR" sz="1800" b="1" dirty="0">
                <a:solidFill>
                  <a:schemeClr val="tx1"/>
                </a:solidFill>
              </a:rPr>
              <a:t> de mudança de endereço, se for o caso, </a:t>
            </a:r>
            <a:r>
              <a:rPr lang="pt-BR" sz="1800" b="1" dirty="0" smtClean="0">
                <a:solidFill>
                  <a:schemeClr val="tx1"/>
                </a:solidFill>
              </a:rPr>
              <a:t>etc.;</a:t>
            </a:r>
            <a:endParaRPr lang="pt-BR" sz="1800" b="1" dirty="0">
              <a:solidFill>
                <a:schemeClr val="tx1"/>
              </a:solidFill>
            </a:endParaRPr>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361572012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smtClean="0"/>
              <a:t>Autorização </a:t>
            </a:r>
            <a:r>
              <a:rPr lang="pt-BR" sz="3100" b="1" dirty="0"/>
              <a:t>de Embarque                                     (Produtos da Faixa Amarela e Vermelha) </a:t>
            </a:r>
            <a:br>
              <a:rPr lang="pt-BR" sz="3100" b="1" dirty="0"/>
            </a:br>
            <a:r>
              <a:rPr lang="pt-BR" sz="3100" b="1" dirty="0"/>
              <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marL="342900" indent="-342900" algn="just">
              <a:buFont typeface="Wingdings" pitchFamily="2" charset="2"/>
              <a:buChar char="§"/>
            </a:pPr>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7" name="Imagem 6">
            <a:extLst>
              <a:ext uri="{FF2B5EF4-FFF2-40B4-BE49-F238E27FC236}">
                <a16:creationId xmlns:a16="http://schemas.microsoft.com/office/drawing/2014/main" xmlns="" id="{EE93AB93-A014-480D-ADD2-4A73D845E5B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84732" y="1340769"/>
            <a:ext cx="8779756" cy="5328591"/>
          </a:xfrm>
          <a:prstGeom prst="rect">
            <a:avLst/>
          </a:prstGeom>
          <a:noFill/>
          <a:ln>
            <a:noFill/>
          </a:ln>
        </p:spPr>
      </p:pic>
      <p:sp>
        <p:nvSpPr>
          <p:cNvPr id="8" name="Seta para a esquerda 37896">
            <a:extLst>
              <a:ext uri="{FF2B5EF4-FFF2-40B4-BE49-F238E27FC236}">
                <a16:creationId xmlns:a16="http://schemas.microsoft.com/office/drawing/2014/main" xmlns="" id="{9E581BD6-E2C4-44E8-8B31-28040C83DFAD}"/>
              </a:ext>
            </a:extLst>
          </p:cNvPr>
          <p:cNvSpPr>
            <a:spLocks/>
          </p:cNvSpPr>
          <p:nvPr/>
        </p:nvSpPr>
        <p:spPr>
          <a:xfrm>
            <a:off x="3275856" y="3068960"/>
            <a:ext cx="777240" cy="10668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20522455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Autorização de Embarque                                     (Produtos da Faixa Amarela e Vermelha) </a:t>
            </a:r>
            <a:br>
              <a:rPr lang="pt-BR" sz="3100" b="1" dirty="0"/>
            </a:br>
            <a:r>
              <a:rPr lang="pt-BR" sz="3100" b="1" dirty="0"/>
              <a:t/>
            </a:r>
            <a:br>
              <a:rPr lang="pt-BR" sz="3100" b="1" dirty="0"/>
            </a:b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marL="342900" indent="-342900" algn="just">
              <a:buFont typeface="Wingdings" pitchFamily="2" charset="2"/>
              <a:buChar char="§"/>
            </a:pPr>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7" name="Imagem 6">
            <a:extLst>
              <a:ext uri="{FF2B5EF4-FFF2-40B4-BE49-F238E27FC236}">
                <a16:creationId xmlns:a16="http://schemas.microsoft.com/office/drawing/2014/main" xmlns="" id="{98AB0667-B289-45BA-849E-860612A26FA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67544" y="1340769"/>
            <a:ext cx="8280919" cy="5400597"/>
          </a:xfrm>
          <a:prstGeom prst="rect">
            <a:avLst/>
          </a:prstGeom>
          <a:noFill/>
          <a:ln>
            <a:noFill/>
          </a:ln>
        </p:spPr>
      </p:pic>
      <p:sp>
        <p:nvSpPr>
          <p:cNvPr id="10" name="Seta para a esquerda 37896">
            <a:extLst>
              <a:ext uri="{FF2B5EF4-FFF2-40B4-BE49-F238E27FC236}">
                <a16:creationId xmlns:a16="http://schemas.microsoft.com/office/drawing/2014/main" xmlns="" id="{2C9EDF4C-53AA-40A9-8B8B-CD33FDB5DEFB}"/>
              </a:ext>
            </a:extLst>
          </p:cNvPr>
          <p:cNvSpPr>
            <a:spLocks/>
          </p:cNvSpPr>
          <p:nvPr/>
        </p:nvSpPr>
        <p:spPr>
          <a:xfrm rot="10800000">
            <a:off x="2915816" y="5446994"/>
            <a:ext cx="777240" cy="10668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11" name="Seta para a esquerda 37896">
            <a:extLst>
              <a:ext uri="{FF2B5EF4-FFF2-40B4-BE49-F238E27FC236}">
                <a16:creationId xmlns:a16="http://schemas.microsoft.com/office/drawing/2014/main" xmlns="" id="{2025602D-2D25-4B25-9590-B9EBF1BD9456}"/>
              </a:ext>
            </a:extLst>
          </p:cNvPr>
          <p:cNvSpPr>
            <a:spLocks/>
          </p:cNvSpPr>
          <p:nvPr/>
        </p:nvSpPr>
        <p:spPr>
          <a:xfrm>
            <a:off x="1979712" y="4725144"/>
            <a:ext cx="777240" cy="10668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384365331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b="1" dirty="0" smtClean="0"/>
              <a:t/>
            </a:r>
            <a:br>
              <a:rPr lang="pt-BR" b="1" dirty="0" smtClean="0"/>
            </a:br>
            <a:r>
              <a:rPr lang="pt-BR" sz="3100" b="1" dirty="0" smtClean="0"/>
              <a:t>Autorização </a:t>
            </a:r>
            <a:r>
              <a:rPr lang="pt-BR" sz="3100" b="1" dirty="0"/>
              <a:t>de Embarque                                     (Produtos da Faixa Amarela e Vermelha) </a:t>
            </a:r>
            <a:br>
              <a:rPr lang="pt-BR" sz="3100" b="1" dirty="0"/>
            </a:br>
            <a:r>
              <a:rPr lang="pt-BR" sz="3100" b="1" dirty="0"/>
              <a:t/>
            </a:r>
            <a:br>
              <a:rPr lang="pt-BR" sz="3100" b="1" dirty="0"/>
            </a:b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b="1" dirty="0"/>
              <a:t/>
            </a:r>
            <a:br>
              <a:rPr lang="pt-BR" sz="3100" b="1" dirty="0"/>
            </a:br>
            <a:r>
              <a:rPr lang="pt-BR" sz="3100" b="1" dirty="0"/>
              <a:t/>
            </a:r>
            <a:br>
              <a:rPr lang="pt-BR" sz="3100" b="1" dirty="0"/>
            </a:br>
            <a:r>
              <a:rPr lang="pt-BR" sz="3100" dirty="0"/>
              <a:t/>
            </a:r>
            <a:br>
              <a:rPr lang="pt-BR" sz="3100" dirty="0"/>
            </a:br>
            <a:endParaRPr lang="pt-BR" sz="3100" dirty="0"/>
          </a:p>
        </p:txBody>
      </p:sp>
      <p:sp>
        <p:nvSpPr>
          <p:cNvPr id="3" name="Subtítulo 2"/>
          <p:cNvSpPr>
            <a:spLocks noGrp="1"/>
          </p:cNvSpPr>
          <p:nvPr>
            <p:ph type="subTitle" idx="1"/>
          </p:nvPr>
        </p:nvSpPr>
        <p:spPr>
          <a:xfrm>
            <a:off x="971600" y="1124744"/>
            <a:ext cx="6768752" cy="4968552"/>
          </a:xfrm>
        </p:spPr>
        <p:txBody>
          <a:bodyPr>
            <a:noAutofit/>
          </a:bodyPr>
          <a:lstStyle/>
          <a:p>
            <a:pPr marL="342900" indent="-342900" algn="just">
              <a:buFont typeface="Wingdings" pitchFamily="2" charset="2"/>
              <a:buChar char="§"/>
            </a:pPr>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5121" name="Imagem 10355">
            <a:extLst>
              <a:ext uri="{FF2B5EF4-FFF2-40B4-BE49-F238E27FC236}">
                <a16:creationId xmlns:a16="http://schemas.microsoft.com/office/drawing/2014/main" xmlns="" id="{04C24596-970C-4063-B92D-55DA6D989A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32" y="1124744"/>
            <a:ext cx="8707748" cy="5733256"/>
          </a:xfrm>
          <a:prstGeom prst="rect">
            <a:avLst/>
          </a:prstGeom>
          <a:noFill/>
          <a:extLst>
            <a:ext uri="{909E8E84-426E-40DD-AFC4-6F175D3DCCD1}">
              <a14:hiddenFill xmlns:a14="http://schemas.microsoft.com/office/drawing/2010/main">
                <a:solidFill>
                  <a:srgbClr val="FFFFFF"/>
                </a:solidFill>
              </a14:hiddenFill>
            </a:ext>
          </a:extLst>
        </p:spPr>
      </p:pic>
      <p:sp>
        <p:nvSpPr>
          <p:cNvPr id="11" name="Seta para a esquerda 7">
            <a:extLst>
              <a:ext uri="{FF2B5EF4-FFF2-40B4-BE49-F238E27FC236}">
                <a16:creationId xmlns:a16="http://schemas.microsoft.com/office/drawing/2014/main" xmlns="" id="{1048D616-160C-40A7-BF61-F4955AA9DC75}"/>
              </a:ext>
            </a:extLst>
          </p:cNvPr>
          <p:cNvSpPr/>
          <p:nvPr/>
        </p:nvSpPr>
        <p:spPr>
          <a:xfrm>
            <a:off x="4389039" y="1947854"/>
            <a:ext cx="936104" cy="208786"/>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13" name="Seta para a esquerda 7">
            <a:extLst>
              <a:ext uri="{FF2B5EF4-FFF2-40B4-BE49-F238E27FC236}">
                <a16:creationId xmlns:a16="http://schemas.microsoft.com/office/drawing/2014/main" xmlns="" id="{CBDEC344-5A21-4D68-A983-0ECAFDBDC030}"/>
              </a:ext>
            </a:extLst>
          </p:cNvPr>
          <p:cNvSpPr/>
          <p:nvPr/>
        </p:nvSpPr>
        <p:spPr>
          <a:xfrm>
            <a:off x="3417168" y="2852936"/>
            <a:ext cx="936104" cy="208786"/>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14" name="Seta para a esquerda 7">
            <a:extLst>
              <a:ext uri="{FF2B5EF4-FFF2-40B4-BE49-F238E27FC236}">
                <a16:creationId xmlns:a16="http://schemas.microsoft.com/office/drawing/2014/main" xmlns="" id="{0CA154DB-EAB7-4DB2-98EA-A3747C0A4B38}"/>
              </a:ext>
            </a:extLst>
          </p:cNvPr>
          <p:cNvSpPr/>
          <p:nvPr/>
        </p:nvSpPr>
        <p:spPr>
          <a:xfrm>
            <a:off x="8242176" y="3886979"/>
            <a:ext cx="936104" cy="208786"/>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15" name="Seta para a esquerda 7">
            <a:extLst>
              <a:ext uri="{FF2B5EF4-FFF2-40B4-BE49-F238E27FC236}">
                <a16:creationId xmlns:a16="http://schemas.microsoft.com/office/drawing/2014/main" xmlns="" id="{405E316F-B6D4-4127-BB0F-B54D1D0BD754}"/>
              </a:ext>
            </a:extLst>
          </p:cNvPr>
          <p:cNvSpPr/>
          <p:nvPr/>
        </p:nvSpPr>
        <p:spPr>
          <a:xfrm>
            <a:off x="5076056" y="5884510"/>
            <a:ext cx="936104" cy="208786"/>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309396117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smtClean="0"/>
              <a:t>Autorização </a:t>
            </a:r>
            <a:r>
              <a:rPr lang="pt-BR" sz="3100" b="1" dirty="0"/>
              <a:t>de Embarque                                     (Produtos da Faixa Amarela e Vermelha) </a:t>
            </a:r>
            <a:br>
              <a:rPr lang="pt-BR" sz="3100" b="1" dirty="0"/>
            </a:br>
            <a:r>
              <a:rPr lang="pt-BR" sz="3100" b="1" dirty="0"/>
              <a:t/>
            </a:r>
            <a:br>
              <a:rPr lang="pt-BR" sz="3100" b="1" dirty="0"/>
            </a:br>
            <a:r>
              <a:rPr lang="pt-BR" sz="3100" b="1" dirty="0"/>
              <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marL="342900" indent="-342900" algn="just">
              <a:buFont typeface="Wingdings" pitchFamily="2" charset="2"/>
              <a:buChar char="§"/>
            </a:pPr>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11" name="Imagem 10">
            <a:extLst>
              <a:ext uri="{FF2B5EF4-FFF2-40B4-BE49-F238E27FC236}">
                <a16:creationId xmlns:a16="http://schemas.microsoft.com/office/drawing/2014/main" xmlns="" id="{0BB91694-EC80-4A35-9FEF-EEB7443DD35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84732" y="1340769"/>
            <a:ext cx="8491798" cy="5184575"/>
          </a:xfrm>
          <a:prstGeom prst="rect">
            <a:avLst/>
          </a:prstGeom>
          <a:noFill/>
          <a:ln>
            <a:noFill/>
          </a:ln>
        </p:spPr>
      </p:pic>
      <p:sp>
        <p:nvSpPr>
          <p:cNvPr id="10" name="Seta para a esquerda 9"/>
          <p:cNvSpPr/>
          <p:nvPr/>
        </p:nvSpPr>
        <p:spPr>
          <a:xfrm>
            <a:off x="6868846" y="5276799"/>
            <a:ext cx="676652" cy="216024"/>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26296314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smtClean="0"/>
              <a:t>Autorização </a:t>
            </a:r>
            <a:r>
              <a:rPr lang="pt-BR" sz="3100" b="1" dirty="0"/>
              <a:t>de Embarque                                     (Produtos da Faixa Amarela e Vermelha) </a:t>
            </a:r>
            <a:br>
              <a:rPr lang="pt-BR" sz="3100" b="1" dirty="0"/>
            </a:br>
            <a:r>
              <a:rPr lang="pt-BR" sz="3100" b="1" dirty="0"/>
              <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marL="342900" indent="-342900" algn="just">
              <a:buFont typeface="Wingdings" pitchFamily="2" charset="2"/>
              <a:buChar char="§"/>
            </a:pPr>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7" name="Imagem 6">
            <a:extLst>
              <a:ext uri="{FF2B5EF4-FFF2-40B4-BE49-F238E27FC236}">
                <a16:creationId xmlns:a16="http://schemas.microsoft.com/office/drawing/2014/main" xmlns="" id="{7AD6AFF6-86DA-4F5E-A1BC-DE49CB22C048}"/>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412776"/>
            <a:ext cx="8496944" cy="5328590"/>
          </a:xfrm>
          <a:prstGeom prst="rect">
            <a:avLst/>
          </a:prstGeom>
          <a:noFill/>
          <a:ln>
            <a:noFill/>
          </a:ln>
        </p:spPr>
      </p:pic>
      <p:sp>
        <p:nvSpPr>
          <p:cNvPr id="8" name="Seta para a esquerda 37908">
            <a:extLst>
              <a:ext uri="{FF2B5EF4-FFF2-40B4-BE49-F238E27FC236}">
                <a16:creationId xmlns:a16="http://schemas.microsoft.com/office/drawing/2014/main" xmlns="" id="{A6DC417C-7646-42C7-AD65-5D4139D5A87B}"/>
              </a:ext>
            </a:extLst>
          </p:cNvPr>
          <p:cNvSpPr>
            <a:spLocks/>
          </p:cNvSpPr>
          <p:nvPr/>
        </p:nvSpPr>
        <p:spPr>
          <a:xfrm>
            <a:off x="5652120" y="4365104"/>
            <a:ext cx="777240" cy="13716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9" name="Seta para a direita 34819">
            <a:extLst>
              <a:ext uri="{FF2B5EF4-FFF2-40B4-BE49-F238E27FC236}">
                <a16:creationId xmlns:a16="http://schemas.microsoft.com/office/drawing/2014/main" xmlns="" id="{45850A6F-FABA-48E0-AA83-A37E2AC3DE89}"/>
              </a:ext>
            </a:extLst>
          </p:cNvPr>
          <p:cNvSpPr>
            <a:spLocks/>
          </p:cNvSpPr>
          <p:nvPr/>
        </p:nvSpPr>
        <p:spPr>
          <a:xfrm>
            <a:off x="-101018" y="5013176"/>
            <a:ext cx="571500" cy="1143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11" name="Seta para cima 34817">
            <a:extLst>
              <a:ext uri="{FF2B5EF4-FFF2-40B4-BE49-F238E27FC236}">
                <a16:creationId xmlns:a16="http://schemas.microsoft.com/office/drawing/2014/main" xmlns="" id="{FE193AC9-04C3-46CC-B2F5-6C02E40FD42B}"/>
              </a:ext>
            </a:extLst>
          </p:cNvPr>
          <p:cNvSpPr>
            <a:spLocks/>
          </p:cNvSpPr>
          <p:nvPr/>
        </p:nvSpPr>
        <p:spPr>
          <a:xfrm>
            <a:off x="4067944" y="5552276"/>
            <a:ext cx="152400" cy="541020"/>
          </a:xfrm>
          <a:prstGeom prst="up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154263330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Autofit/>
          </a:bodyPr>
          <a:lstStyle/>
          <a:p>
            <a:r>
              <a:rPr lang="pt-BR" sz="2800" b="1" dirty="0" smtClean="0"/>
              <a:t/>
            </a:r>
            <a:br>
              <a:rPr lang="pt-BR" sz="2800" b="1" dirty="0" smtClean="0"/>
            </a:br>
            <a:r>
              <a:rPr lang="pt-BR" sz="2800" b="1" dirty="0" smtClean="0"/>
              <a:t>Autorização </a:t>
            </a:r>
            <a:r>
              <a:rPr lang="pt-BR" sz="2800" b="1" dirty="0"/>
              <a:t>de Embarque                                     (Produtos da Faixa Amarela e Vermelha) </a:t>
            </a:r>
            <a:br>
              <a:rPr lang="pt-BR" sz="2800" b="1" dirty="0"/>
            </a:br>
            <a:r>
              <a:rPr lang="pt-BR" sz="2800" b="1" dirty="0"/>
              <a:t/>
            </a:r>
            <a:br>
              <a:rPr lang="pt-BR" sz="2800" b="1" dirty="0"/>
            </a:br>
            <a:endParaRPr lang="pt-BR" sz="28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marL="342900" indent="-342900" algn="just">
              <a:buFont typeface="Wingdings" pitchFamily="2" charset="2"/>
              <a:buChar char="§"/>
            </a:pPr>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10" name="Imagem 9">
            <a:extLst>
              <a:ext uri="{FF2B5EF4-FFF2-40B4-BE49-F238E27FC236}">
                <a16:creationId xmlns:a16="http://schemas.microsoft.com/office/drawing/2014/main" xmlns="" id="{ABB3C55E-07AE-4409-9ADA-2F08FD86F99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4732" y="1628800"/>
            <a:ext cx="8707747" cy="4896544"/>
          </a:xfrm>
          <a:prstGeom prst="rect">
            <a:avLst/>
          </a:prstGeom>
          <a:noFill/>
          <a:ln>
            <a:noFill/>
          </a:ln>
        </p:spPr>
      </p:pic>
    </p:spTree>
    <p:extLst>
      <p:ext uri="{BB962C8B-B14F-4D97-AF65-F5344CB8AC3E}">
        <p14:creationId xmlns:p14="http://schemas.microsoft.com/office/powerpoint/2010/main" val="427306322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smtClean="0"/>
              <a:t>Autorização </a:t>
            </a:r>
            <a:r>
              <a:rPr lang="pt-BR" sz="3100" b="1" dirty="0"/>
              <a:t>de Embarque                                     (Produtos da Faixa Amarela e Vermelha) </a:t>
            </a:r>
            <a:br>
              <a:rPr lang="pt-BR" sz="3100" b="1" dirty="0"/>
            </a:br>
            <a:r>
              <a:rPr lang="pt-BR" sz="3100" b="1" dirty="0"/>
              <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marL="342900" indent="-342900" algn="just">
              <a:buFont typeface="Wingdings" pitchFamily="2" charset="2"/>
              <a:buChar char="§"/>
            </a:pPr>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8" name="Imagem 7">
            <a:extLst>
              <a:ext uri="{FF2B5EF4-FFF2-40B4-BE49-F238E27FC236}">
                <a16:creationId xmlns:a16="http://schemas.microsoft.com/office/drawing/2014/main" xmlns="" id="{EE014F93-E5E4-4671-8AEF-BB4FB1EF41E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484784"/>
            <a:ext cx="8280920" cy="5112568"/>
          </a:xfrm>
          <a:prstGeom prst="rect">
            <a:avLst/>
          </a:prstGeom>
          <a:noFill/>
          <a:ln>
            <a:noFill/>
          </a:ln>
        </p:spPr>
      </p:pic>
      <p:sp>
        <p:nvSpPr>
          <p:cNvPr id="9" name="Seta para a esquerda 37908">
            <a:extLst>
              <a:ext uri="{FF2B5EF4-FFF2-40B4-BE49-F238E27FC236}">
                <a16:creationId xmlns:a16="http://schemas.microsoft.com/office/drawing/2014/main" xmlns="" id="{E8D3393F-3FC8-4157-AB61-75FE3359ED8C}"/>
              </a:ext>
            </a:extLst>
          </p:cNvPr>
          <p:cNvSpPr>
            <a:spLocks/>
          </p:cNvSpPr>
          <p:nvPr/>
        </p:nvSpPr>
        <p:spPr>
          <a:xfrm>
            <a:off x="2051720" y="3609020"/>
            <a:ext cx="777240" cy="13716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163741396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smtClean="0"/>
              <a:t/>
            </a:r>
            <a:br>
              <a:rPr lang="pt-BR" b="1" dirty="0" smtClean="0"/>
            </a:br>
            <a:r>
              <a:rPr lang="pt-BR" sz="3100" b="1" dirty="0" smtClean="0"/>
              <a:t>Autorização </a:t>
            </a:r>
            <a:r>
              <a:rPr lang="pt-BR" sz="3100" b="1" dirty="0"/>
              <a:t>de Embarque                                     (Produtos da Faixa Amarela e Vermelha) </a:t>
            </a:r>
            <a:br>
              <a:rPr lang="pt-BR" sz="3100" b="1" dirty="0"/>
            </a:br>
            <a:r>
              <a:rPr lang="pt-BR" sz="3100" b="1" dirty="0"/>
              <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marL="342900" indent="-342900" algn="just">
              <a:buFont typeface="Wingdings" pitchFamily="2" charset="2"/>
              <a:buChar char="§"/>
            </a:pPr>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5" name="Imagem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339217"/>
            <a:ext cx="8568952" cy="5328592"/>
          </a:xfrm>
          <a:prstGeom prst="rect">
            <a:avLst/>
          </a:prstGeom>
          <a:noFill/>
          <a:ln>
            <a:noFill/>
          </a:ln>
        </p:spPr>
      </p:pic>
      <p:sp>
        <p:nvSpPr>
          <p:cNvPr id="6" name="Seta para a esquerda 5"/>
          <p:cNvSpPr/>
          <p:nvPr/>
        </p:nvSpPr>
        <p:spPr>
          <a:xfrm>
            <a:off x="2123728" y="3501008"/>
            <a:ext cx="777240" cy="22288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36854487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b="1" dirty="0" smtClean="0"/>
              <a:t/>
            </a:r>
            <a:br>
              <a:rPr lang="pt-BR" b="1" dirty="0" smtClean="0"/>
            </a:br>
            <a:r>
              <a:rPr lang="pt-BR" sz="3100" b="1" dirty="0" smtClean="0"/>
              <a:t>Autorização </a:t>
            </a:r>
            <a:r>
              <a:rPr lang="pt-BR" sz="3100" b="1" dirty="0"/>
              <a:t>de Embarque                                     (Produtos da Faixa Amarela e Vermelha) </a:t>
            </a:r>
            <a:br>
              <a:rPr lang="pt-BR" sz="3100" b="1" dirty="0"/>
            </a:br>
            <a:r>
              <a:rPr lang="pt-BR" sz="3100" b="1" dirty="0"/>
              <a:t/>
            </a:r>
            <a:br>
              <a:rPr lang="pt-BR" sz="3100" b="1" dirty="0"/>
            </a:br>
            <a:r>
              <a:rPr lang="pt-BR" sz="3100" b="1" dirty="0"/>
              <a:t/>
            </a:r>
            <a:br>
              <a:rPr lang="pt-BR" sz="3100" b="1" dirty="0"/>
            </a:br>
            <a:r>
              <a:rPr lang="pt-BR" sz="3100" b="1" dirty="0"/>
              <a:t/>
            </a:r>
            <a:br>
              <a:rPr lang="pt-BR" sz="3100" b="1" dirty="0"/>
            </a:br>
            <a:r>
              <a:rPr lang="pt-BR" sz="3100" dirty="0"/>
              <a:t/>
            </a:r>
            <a:br>
              <a:rPr lang="pt-BR" sz="3100" dirty="0"/>
            </a:br>
            <a:endParaRPr lang="pt-BR" sz="3100" dirty="0"/>
          </a:p>
        </p:txBody>
      </p:sp>
      <p:sp>
        <p:nvSpPr>
          <p:cNvPr id="3" name="Subtítulo 2"/>
          <p:cNvSpPr>
            <a:spLocks noGrp="1"/>
          </p:cNvSpPr>
          <p:nvPr>
            <p:ph type="subTitle" idx="1"/>
          </p:nvPr>
        </p:nvSpPr>
        <p:spPr>
          <a:xfrm>
            <a:off x="971600" y="1124744"/>
            <a:ext cx="6768752" cy="4968552"/>
          </a:xfrm>
        </p:spPr>
        <p:txBody>
          <a:bodyPr>
            <a:noAutofit/>
          </a:bodyPr>
          <a:lstStyle/>
          <a:p>
            <a:pPr marL="342900" indent="-342900" algn="just">
              <a:buFont typeface="Wingdings" pitchFamily="2" charset="2"/>
              <a:buChar char="§"/>
            </a:pPr>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8" name="Imagem 7">
            <a:extLst>
              <a:ext uri="{FF2B5EF4-FFF2-40B4-BE49-F238E27FC236}">
                <a16:creationId xmlns:a16="http://schemas.microsoft.com/office/drawing/2014/main" xmlns="" id="{B6719615-754A-4BD5-91B9-022404E938A7}"/>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84732" y="1297137"/>
            <a:ext cx="8491724" cy="5256583"/>
          </a:xfrm>
          <a:prstGeom prst="rect">
            <a:avLst/>
          </a:prstGeom>
          <a:noFill/>
          <a:ln>
            <a:noFill/>
          </a:ln>
        </p:spPr>
      </p:pic>
      <p:sp>
        <p:nvSpPr>
          <p:cNvPr id="9" name="Seta para a esquerda 37908">
            <a:extLst>
              <a:ext uri="{FF2B5EF4-FFF2-40B4-BE49-F238E27FC236}">
                <a16:creationId xmlns:a16="http://schemas.microsoft.com/office/drawing/2014/main" xmlns="" id="{214377C1-3CEE-4905-8557-D8EAA91D5E6C}"/>
              </a:ext>
            </a:extLst>
          </p:cNvPr>
          <p:cNvSpPr>
            <a:spLocks/>
          </p:cNvSpPr>
          <p:nvPr/>
        </p:nvSpPr>
        <p:spPr>
          <a:xfrm flipV="1">
            <a:off x="5292080" y="2996952"/>
            <a:ext cx="777240" cy="21945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10" name="Seta para a esquerda 37908">
            <a:extLst>
              <a:ext uri="{FF2B5EF4-FFF2-40B4-BE49-F238E27FC236}">
                <a16:creationId xmlns:a16="http://schemas.microsoft.com/office/drawing/2014/main" xmlns="" id="{6BDD816E-3DCF-432E-B90B-A4FC12731ED5}"/>
              </a:ext>
            </a:extLst>
          </p:cNvPr>
          <p:cNvSpPr>
            <a:spLocks/>
          </p:cNvSpPr>
          <p:nvPr/>
        </p:nvSpPr>
        <p:spPr>
          <a:xfrm flipV="1">
            <a:off x="5076056" y="3705977"/>
            <a:ext cx="777240" cy="219452"/>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360297824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sz="3100" b="1" dirty="0"/>
              <a:t>Criação do Dossiê de Importação</a:t>
            </a:r>
            <a:br>
              <a:rPr lang="pt-BR" sz="3100" b="1" dirty="0"/>
            </a:br>
            <a:r>
              <a:rPr lang="pt-BR" sz="3100" dirty="0"/>
              <a:t/>
            </a:r>
            <a:br>
              <a:rPr lang="pt-BR" sz="3100" dirty="0"/>
            </a:br>
            <a:endParaRPr lang="pt-BR" sz="3100" dirty="0"/>
          </a:p>
        </p:txBody>
      </p:sp>
      <p:sp>
        <p:nvSpPr>
          <p:cNvPr id="3" name="Subtítulo 2"/>
          <p:cNvSpPr>
            <a:spLocks noGrp="1"/>
          </p:cNvSpPr>
          <p:nvPr>
            <p:ph type="subTitle" idx="1"/>
          </p:nvPr>
        </p:nvSpPr>
        <p:spPr>
          <a:xfrm>
            <a:off x="1043608" y="1124744"/>
            <a:ext cx="7344816" cy="4968552"/>
          </a:xfrm>
        </p:spPr>
        <p:txBody>
          <a:bodyPr>
            <a:noAutofit/>
          </a:bodyPr>
          <a:lstStyle/>
          <a:p>
            <a:endParaRPr lang="pt-BR" sz="2800" b="1" dirty="0"/>
          </a:p>
          <a:p>
            <a:pPr marL="342900" indent="-342900" algn="just">
              <a:buFont typeface="Wingdings" pitchFamily="2" charset="2"/>
              <a:buChar char="§"/>
            </a:pPr>
            <a:r>
              <a:rPr lang="pt-BR" sz="2400" b="1" dirty="0">
                <a:solidFill>
                  <a:schemeClr val="tx1"/>
                </a:solidFill>
              </a:rPr>
              <a:t>O sistema </a:t>
            </a:r>
            <a:r>
              <a:rPr lang="pt-BR" sz="2400" b="1" dirty="0" smtClean="0">
                <a:solidFill>
                  <a:schemeClr val="tx1"/>
                </a:solidFill>
              </a:rPr>
              <a:t>Portal Único SISCOMEX </a:t>
            </a:r>
            <a:r>
              <a:rPr lang="pt-BR" sz="2400" b="1" dirty="0">
                <a:solidFill>
                  <a:schemeClr val="tx1"/>
                </a:solidFill>
              </a:rPr>
              <a:t>está disponível na rede mundial de computadores (internet) no </a:t>
            </a:r>
            <a:r>
              <a:rPr lang="pt-BR" sz="2400" b="1" dirty="0" smtClean="0">
                <a:solidFill>
                  <a:schemeClr val="tx1"/>
                </a:solidFill>
              </a:rPr>
              <a:t>endereço: </a:t>
            </a:r>
            <a:r>
              <a:rPr lang="pt-BR" sz="2400" u="sng" dirty="0" smtClean="0">
                <a:solidFill>
                  <a:srgbClr val="2940E9"/>
                </a:solidFill>
                <a:hlinkClick r:id="rId2"/>
              </a:rPr>
              <a:t>https</a:t>
            </a:r>
            <a:r>
              <a:rPr lang="pt-BR" sz="2400" u="sng" dirty="0">
                <a:solidFill>
                  <a:srgbClr val="2940E9"/>
                </a:solidFill>
                <a:hlinkClick r:id="rId2"/>
              </a:rPr>
              <a:t>://</a:t>
            </a:r>
            <a:r>
              <a:rPr lang="pt-BR" sz="2400" u="sng" dirty="0" smtClean="0">
                <a:solidFill>
                  <a:srgbClr val="2940E9"/>
                </a:solidFill>
                <a:hlinkClick r:id="rId2"/>
              </a:rPr>
              <a:t>portalunico.siscomex.gov.br/portal</a:t>
            </a:r>
            <a:r>
              <a:rPr lang="pt-BR" sz="2400" u="sng" dirty="0" smtClean="0"/>
              <a:t>;</a:t>
            </a:r>
          </a:p>
          <a:p>
            <a:pPr algn="just"/>
            <a:endParaRPr lang="pt-BR" sz="2400" b="1" u="sng" dirty="0">
              <a:solidFill>
                <a:schemeClr val="tx1"/>
              </a:solidFill>
            </a:endParaRPr>
          </a:p>
          <a:p>
            <a:pPr marL="342900" indent="-342900" algn="just">
              <a:buFont typeface="Wingdings" pitchFamily="2" charset="2"/>
              <a:buChar char="§"/>
            </a:pPr>
            <a:r>
              <a:rPr lang="pt-BR" sz="2400" b="1" dirty="0">
                <a:solidFill>
                  <a:schemeClr val="tx1"/>
                </a:solidFill>
              </a:rPr>
              <a:t>O dossiê de Importação deverá ser criado antes do registro do Licenciamento de Importação, pois o número do dossiê deve ser descriminado nas informações complementares da LI;</a:t>
            </a:r>
          </a:p>
          <a:p>
            <a:pPr algn="just"/>
            <a:endParaRPr lang="pt-BR" sz="2400" b="1" dirty="0">
              <a:solidFill>
                <a:schemeClr val="tx1"/>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350934053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
            </a:r>
            <a:br>
              <a:rPr lang="pt-BR" sz="3100" b="1" dirty="0"/>
            </a:br>
            <a:r>
              <a:rPr lang="pt-BR" sz="3100" b="1" dirty="0" smtClean="0"/>
              <a:t/>
            </a:r>
            <a:br>
              <a:rPr lang="pt-BR" sz="3100" b="1" dirty="0" smtClean="0"/>
            </a:br>
            <a:r>
              <a:rPr lang="pt-BR" sz="3100" b="1" dirty="0" smtClean="0"/>
              <a:t>Autorização </a:t>
            </a:r>
            <a:r>
              <a:rPr lang="pt-BR" sz="3100" b="1" dirty="0"/>
              <a:t>de Embarque                                     (Produtos da Faixa Amarela e Vermelha) </a:t>
            </a:r>
            <a:br>
              <a:rPr lang="pt-BR" sz="3100" b="1" dirty="0"/>
            </a:br>
            <a:r>
              <a:rPr lang="pt-BR" sz="3100" b="1" dirty="0"/>
              <a:t/>
            </a:r>
            <a:br>
              <a:rPr lang="pt-BR" sz="3100" b="1" dirty="0"/>
            </a:br>
            <a:r>
              <a:rPr lang="pt-BR" sz="3100" b="1" dirty="0"/>
              <a:t/>
            </a:r>
            <a:br>
              <a:rPr lang="pt-BR" sz="3100" b="1" dirty="0"/>
            </a:br>
            <a:r>
              <a:rPr lang="pt-BR" sz="3100" b="1" dirty="0"/>
              <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marL="342900" indent="-342900" algn="just">
              <a:buFont typeface="Wingdings" pitchFamily="2" charset="2"/>
              <a:buChar char="§"/>
            </a:pPr>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7" name="Imagem 6">
            <a:extLst>
              <a:ext uri="{FF2B5EF4-FFF2-40B4-BE49-F238E27FC236}">
                <a16:creationId xmlns:a16="http://schemas.microsoft.com/office/drawing/2014/main" xmlns="" id="{2D5C5CA3-07AA-4A39-A863-C9E1C7A5266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84732" y="1268760"/>
            <a:ext cx="8635740" cy="5472605"/>
          </a:xfrm>
          <a:prstGeom prst="rect">
            <a:avLst/>
          </a:prstGeom>
          <a:noFill/>
          <a:ln>
            <a:noFill/>
          </a:ln>
        </p:spPr>
      </p:pic>
      <p:sp>
        <p:nvSpPr>
          <p:cNvPr id="6" name="Seta para a esquerda 5"/>
          <p:cNvSpPr/>
          <p:nvPr/>
        </p:nvSpPr>
        <p:spPr>
          <a:xfrm>
            <a:off x="6444208" y="5157192"/>
            <a:ext cx="777240" cy="22288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318058104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Autorização de Embarque                                     (Produtos da Faixa Amarela e Vermelha) </a:t>
            </a:r>
            <a:br>
              <a:rPr lang="pt-BR" sz="3100" b="1" dirty="0"/>
            </a:br>
            <a:r>
              <a:rPr lang="pt-BR" sz="3100" b="1" dirty="0"/>
              <a:t/>
            </a:r>
            <a:br>
              <a:rPr lang="pt-BR" sz="3100" b="1" dirty="0"/>
            </a:b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marL="342900" indent="-342900" algn="just">
              <a:buFont typeface="Wingdings" pitchFamily="2" charset="2"/>
              <a:buChar char="§"/>
            </a:pPr>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6145" name="Imagem 10364">
            <a:extLst>
              <a:ext uri="{FF2B5EF4-FFF2-40B4-BE49-F238E27FC236}">
                <a16:creationId xmlns:a16="http://schemas.microsoft.com/office/drawing/2014/main" xmlns="" id="{6860D61C-9C6F-4BCE-AC2A-8A0D03D0A2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32" y="1565929"/>
            <a:ext cx="8419716" cy="4968544"/>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a:extLst>
              <a:ext uri="{FF2B5EF4-FFF2-40B4-BE49-F238E27FC236}">
                <a16:creationId xmlns:a16="http://schemas.microsoft.com/office/drawing/2014/main" xmlns="" id="{DDF440B9-9B36-4A8D-B061-68BECE8A1CAF}"/>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10" name="Rectangle 4">
            <a:extLst>
              <a:ext uri="{FF2B5EF4-FFF2-40B4-BE49-F238E27FC236}">
                <a16:creationId xmlns:a16="http://schemas.microsoft.com/office/drawing/2014/main" xmlns="" id="{3417928F-AF9D-4300-B453-170B3F8CAA12}"/>
              </a:ext>
            </a:extLst>
          </p:cNvPr>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11" name="Rectangle 5">
            <a:extLst>
              <a:ext uri="{FF2B5EF4-FFF2-40B4-BE49-F238E27FC236}">
                <a16:creationId xmlns:a16="http://schemas.microsoft.com/office/drawing/2014/main" xmlns="" id="{0B56B8CE-3BFB-4358-81D8-72E191A99813}"/>
              </a:ext>
            </a:extLst>
          </p:cNvPr>
          <p:cNvSpPr>
            <a:spLocks noChangeArrowheads="1"/>
          </p:cNvSpPr>
          <p:nvPr/>
        </p:nvSpPr>
        <p:spPr bwMode="auto">
          <a:xfrm>
            <a:off x="0" y="2409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13" name="Elipse 12">
            <a:extLst>
              <a:ext uri="{FF2B5EF4-FFF2-40B4-BE49-F238E27FC236}">
                <a16:creationId xmlns:a16="http://schemas.microsoft.com/office/drawing/2014/main" xmlns="" id="{8063F92A-B884-4DC6-A724-D9A3F70B2C7E}"/>
              </a:ext>
            </a:extLst>
          </p:cNvPr>
          <p:cNvSpPr>
            <a:spLocks/>
          </p:cNvSpPr>
          <p:nvPr/>
        </p:nvSpPr>
        <p:spPr>
          <a:xfrm>
            <a:off x="253752" y="4005073"/>
            <a:ext cx="3742184" cy="15841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Tree>
    <p:extLst>
      <p:ext uri="{BB962C8B-B14F-4D97-AF65-F5344CB8AC3E}">
        <p14:creationId xmlns:p14="http://schemas.microsoft.com/office/powerpoint/2010/main" val="336623745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Autorização de Embarque        </a:t>
            </a:r>
            <a:r>
              <a:rPr lang="pt-BR" sz="3100" b="1" dirty="0" smtClean="0"/>
              <a:t>                                 </a:t>
            </a:r>
            <a:r>
              <a:rPr lang="pt-BR" sz="3100" b="1" dirty="0"/>
              <a:t>(Produtos da Faixa Amarela e Vermelha) </a:t>
            </a:r>
            <a:r>
              <a:rPr lang="pt-BR" sz="2800" b="1" dirty="0"/>
              <a:t/>
            </a:r>
            <a:br>
              <a:rPr lang="pt-BR" sz="2800" b="1" dirty="0"/>
            </a:br>
            <a:r>
              <a:rPr lang="pt-BR" sz="2800" b="1" dirty="0"/>
              <a:t/>
            </a:r>
            <a:br>
              <a:rPr lang="pt-BR" sz="28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marL="342900" indent="-342900" algn="just">
              <a:buFont typeface="Wingdings" pitchFamily="2" charset="2"/>
              <a:buChar char="§"/>
            </a:pPr>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6" name="Imagem 5">
            <a:extLst>
              <a:ext uri="{FF2B5EF4-FFF2-40B4-BE49-F238E27FC236}">
                <a16:creationId xmlns:a16="http://schemas.microsoft.com/office/drawing/2014/main" xmlns="" id="{9C7DC240-A062-4B6F-84C4-DFE79D50B1E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67544" y="1484784"/>
            <a:ext cx="8186521" cy="5112568"/>
          </a:xfrm>
          <a:prstGeom prst="rect">
            <a:avLst/>
          </a:prstGeom>
          <a:noFill/>
          <a:ln>
            <a:noFill/>
          </a:ln>
        </p:spPr>
      </p:pic>
    </p:spTree>
    <p:extLst>
      <p:ext uri="{BB962C8B-B14F-4D97-AF65-F5344CB8AC3E}">
        <p14:creationId xmlns:p14="http://schemas.microsoft.com/office/powerpoint/2010/main" val="315515286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smtClean="0"/>
              <a:t/>
            </a:r>
            <a:br>
              <a:rPr lang="pt-BR" b="1" dirty="0" smtClean="0"/>
            </a:br>
            <a:r>
              <a:rPr lang="pt-BR" sz="3100" b="1" dirty="0" smtClean="0"/>
              <a:t>Deferimento</a:t>
            </a:r>
            <a:r>
              <a:rPr lang="pt-BR" b="1" dirty="0" smtClean="0"/>
              <a:t>             </a:t>
            </a:r>
            <a:r>
              <a:rPr lang="pt-BR" sz="3100" b="1" dirty="0" smtClean="0"/>
              <a:t>                                     </a:t>
            </a:r>
            <a:r>
              <a:rPr lang="pt-BR" sz="3100" b="1" dirty="0"/>
              <a:t>(Produtos da Faixa Amarela e Vermelha) </a:t>
            </a:r>
            <a:br>
              <a:rPr lang="pt-BR" sz="3100" b="1" dirty="0"/>
            </a:br>
            <a:r>
              <a:rPr lang="pt-BR" sz="3100" b="1" dirty="0"/>
              <a:t/>
            </a:r>
            <a:br>
              <a:rPr lang="pt-BR" sz="3100" b="1" dirty="0"/>
            </a:b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488832" cy="4968552"/>
          </a:xfrm>
        </p:spPr>
        <p:txBody>
          <a:bodyPr>
            <a:noAutofit/>
          </a:bodyPr>
          <a:lstStyle/>
          <a:p>
            <a:pPr algn="just"/>
            <a:endParaRPr lang="pt-BR" sz="2400" b="1" dirty="0"/>
          </a:p>
          <a:p>
            <a:pPr algn="just"/>
            <a:endParaRPr lang="pt-BR" sz="2400" b="1" dirty="0"/>
          </a:p>
          <a:p>
            <a:pPr marL="342900" indent="-342900" algn="just">
              <a:buFont typeface="Wingdings" pitchFamily="2" charset="2"/>
              <a:buChar char="§"/>
            </a:pPr>
            <a:r>
              <a:rPr lang="pt-BR" sz="2400" b="1" dirty="0">
                <a:solidFill>
                  <a:schemeClr val="tx1"/>
                </a:solidFill>
              </a:rPr>
              <a:t>Após autorização de embarque, podemos submeter a LI para deferimento junto ao SFPC da região militar responsável pela URF de Despacho da Mercadoria;</a:t>
            </a:r>
          </a:p>
          <a:p>
            <a:pPr algn="just"/>
            <a:endParaRPr lang="pt-BR" sz="2400" b="1" dirty="0">
              <a:solidFill>
                <a:schemeClr val="tx1"/>
              </a:solidFill>
            </a:endParaRPr>
          </a:p>
          <a:p>
            <a:pPr marL="342900" indent="-342900" algn="just">
              <a:buFont typeface="Wingdings" pitchFamily="2" charset="2"/>
              <a:buChar char="§"/>
            </a:pPr>
            <a:r>
              <a:rPr lang="pt-BR" sz="2400" b="1" dirty="0">
                <a:solidFill>
                  <a:schemeClr val="tx1"/>
                </a:solidFill>
              </a:rPr>
              <a:t>Neste caso, devemos recolher a Taxa referente à “autorização de desembaraço alfandegário para pessoa jurídica” no valor de R$ 250,00. Em seguida vincular os documentos necessários no dossiê correspondente;</a:t>
            </a:r>
          </a:p>
          <a:p>
            <a:pPr marL="342900" indent="-342900" algn="just">
              <a:buFont typeface="Wingdings" pitchFamily="2" charset="2"/>
              <a:buChar char="§"/>
            </a:pPr>
            <a:endParaRPr lang="pt-BR" sz="2400" b="1" dirty="0"/>
          </a:p>
          <a:p>
            <a:pPr marL="342900" indent="-342900" algn="just">
              <a:buFont typeface="Wingdings" pitchFamily="2" charset="2"/>
              <a:buChar char="§"/>
            </a:pPr>
            <a:endParaRPr lang="pt-BR" sz="2400" b="1" dirty="0"/>
          </a:p>
          <a:p>
            <a:pPr algn="just"/>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102485345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Deferimento</a:t>
            </a:r>
            <a:r>
              <a:rPr lang="pt-BR" sz="2800" b="1" dirty="0"/>
              <a:t>             </a:t>
            </a:r>
            <a:r>
              <a:rPr lang="pt-BR" sz="3100" b="1" dirty="0"/>
              <a:t>                           </a:t>
            </a:r>
            <a:r>
              <a:rPr lang="pt-BR" sz="3100" b="1" dirty="0" smtClean="0"/>
              <a:t>                   </a:t>
            </a:r>
            <a:r>
              <a:rPr lang="pt-BR" sz="3100" b="1" dirty="0"/>
              <a:t>(Produtos da Faixa Amarela e Vermelha)</a:t>
            </a:r>
            <a:br>
              <a:rPr lang="pt-BR" sz="3100" b="1" dirty="0"/>
            </a:b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776864" cy="4968552"/>
          </a:xfrm>
        </p:spPr>
        <p:txBody>
          <a:bodyPr>
            <a:noAutofit/>
          </a:bodyPr>
          <a:lstStyle/>
          <a:p>
            <a:pPr algn="just"/>
            <a:endParaRPr lang="pt-BR" sz="2400" b="1" dirty="0"/>
          </a:p>
          <a:p>
            <a:pPr marL="342900" indent="-342900" algn="just">
              <a:buFont typeface="Wingdings" pitchFamily="2" charset="2"/>
              <a:buChar char="§"/>
            </a:pPr>
            <a:r>
              <a:rPr lang="pt-BR" sz="2400" b="1" dirty="0">
                <a:solidFill>
                  <a:schemeClr val="tx1"/>
                </a:solidFill>
              </a:rPr>
              <a:t>O dossiê deve constar os seguintes documentos, anexados separadamente:</a:t>
            </a:r>
          </a:p>
          <a:p>
            <a:pPr algn="just"/>
            <a:endParaRPr lang="pt-BR" sz="2400" b="1" dirty="0">
              <a:solidFill>
                <a:schemeClr val="tx1"/>
              </a:solidFill>
            </a:endParaRPr>
          </a:p>
          <a:p>
            <a:pPr marL="457200" indent="-457200" algn="just">
              <a:buFont typeface="+mj-lt"/>
              <a:buAutoNum type="alphaLcParenR"/>
            </a:pPr>
            <a:r>
              <a:rPr lang="pt-BR" sz="2400" b="1" dirty="0">
                <a:solidFill>
                  <a:schemeClr val="tx1"/>
                </a:solidFill>
              </a:rPr>
              <a:t>Fatura comercial original (não será aceito PROFORMA);</a:t>
            </a:r>
          </a:p>
          <a:p>
            <a:pPr marL="457200" indent="-457200" algn="just">
              <a:buFont typeface="+mj-lt"/>
              <a:buAutoNum type="alphaLcParenR"/>
            </a:pPr>
            <a:r>
              <a:rPr lang="pt-BR" sz="2400" b="1" dirty="0">
                <a:solidFill>
                  <a:schemeClr val="tx1"/>
                </a:solidFill>
              </a:rPr>
              <a:t> Comprovante de recolhimento da taxa de fiscalização; e</a:t>
            </a:r>
          </a:p>
          <a:p>
            <a:pPr marL="457200" indent="-457200" algn="just">
              <a:buFont typeface="+mj-lt"/>
              <a:buAutoNum type="alphaLcParenR"/>
            </a:pPr>
            <a:r>
              <a:rPr lang="pt-BR" sz="2400" b="1" dirty="0">
                <a:solidFill>
                  <a:schemeClr val="tx1"/>
                </a:solidFill>
              </a:rPr>
              <a:t>Conhecimento de embarque (caso seja anexado o draft do conhecimento de embarque, posteriormente o original deverá ser indexado ao dossiê existente);e</a:t>
            </a:r>
          </a:p>
          <a:p>
            <a:pPr marL="457200" indent="-457200" algn="just">
              <a:buFont typeface="+mj-lt"/>
              <a:buAutoNum type="alphaLcParenR"/>
            </a:pPr>
            <a:r>
              <a:rPr lang="pt-BR" sz="2400" b="1" dirty="0" err="1">
                <a:solidFill>
                  <a:schemeClr val="tx1"/>
                </a:solidFill>
              </a:rPr>
              <a:t>Packing</a:t>
            </a:r>
            <a:r>
              <a:rPr lang="pt-BR" sz="2400" b="1" dirty="0">
                <a:solidFill>
                  <a:schemeClr val="tx1"/>
                </a:solidFill>
              </a:rPr>
              <a:t> </a:t>
            </a:r>
            <a:r>
              <a:rPr lang="pt-BR" sz="2400" b="1" dirty="0" err="1">
                <a:solidFill>
                  <a:schemeClr val="tx1"/>
                </a:solidFill>
              </a:rPr>
              <a:t>List</a:t>
            </a:r>
            <a:r>
              <a:rPr lang="pt-BR" sz="2400" b="1" dirty="0">
                <a:solidFill>
                  <a:schemeClr val="tx1"/>
                </a:solidFill>
              </a:rPr>
              <a:t>. </a:t>
            </a:r>
          </a:p>
          <a:p>
            <a:pPr marL="342900" indent="-342900" algn="just">
              <a:buFont typeface="Wingdings" pitchFamily="2" charset="2"/>
              <a:buChar char="§"/>
            </a:pPr>
            <a:endParaRPr lang="pt-BR" sz="2400" b="1" dirty="0"/>
          </a:p>
          <a:p>
            <a:pPr marL="342900" indent="-342900" algn="just">
              <a:buFont typeface="Wingdings" pitchFamily="2" charset="2"/>
              <a:buChar char="§"/>
            </a:pPr>
            <a:endParaRPr lang="pt-BR" sz="2400" b="1" dirty="0"/>
          </a:p>
          <a:p>
            <a:pPr algn="just"/>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9549160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200" b="1" dirty="0"/>
              <a:t>Deferimento</a:t>
            </a:r>
            <a:r>
              <a:rPr lang="pt-BR" sz="2800" b="1" dirty="0"/>
              <a:t>             </a:t>
            </a:r>
            <a:r>
              <a:rPr lang="pt-BR" sz="3200" b="1" dirty="0"/>
              <a:t>                                  </a:t>
            </a:r>
            <a:r>
              <a:rPr lang="pt-BR" sz="3200" b="1" dirty="0" smtClean="0"/>
              <a:t>       </a:t>
            </a:r>
            <a:r>
              <a:rPr lang="pt-BR" sz="3200" b="1" dirty="0"/>
              <a:t>(Produtos da Faixa Amarela e Vermelha)</a:t>
            </a:r>
            <a:r>
              <a:rPr lang="pt-BR" sz="3100" b="1" dirty="0"/>
              <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algn="just"/>
            <a:endParaRPr lang="pt-BR" sz="2400" b="1" dirty="0"/>
          </a:p>
          <a:p>
            <a:pPr marL="342900" indent="-342900" algn="just">
              <a:buFont typeface="Wingdings" pitchFamily="2" charset="2"/>
              <a:buChar char="§"/>
            </a:pPr>
            <a:endParaRPr lang="pt-BR" sz="2400" b="1" dirty="0"/>
          </a:p>
          <a:p>
            <a:pPr marL="342900" indent="-342900" algn="just">
              <a:buFont typeface="Wingdings" pitchFamily="2" charset="2"/>
              <a:buChar char="§"/>
            </a:pPr>
            <a:endParaRPr lang="pt-BR" sz="2400" b="1" dirty="0"/>
          </a:p>
          <a:p>
            <a:pPr algn="just"/>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8" name="Imagem 7">
            <a:extLst>
              <a:ext uri="{FF2B5EF4-FFF2-40B4-BE49-F238E27FC236}">
                <a16:creationId xmlns:a16="http://schemas.microsoft.com/office/drawing/2014/main" xmlns="" id="{8311288D-5910-4CA2-B5BD-88BDD430759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95536" y="1628800"/>
            <a:ext cx="8496944" cy="4896544"/>
          </a:xfrm>
          <a:prstGeom prst="rect">
            <a:avLst/>
          </a:prstGeom>
          <a:noFill/>
          <a:ln>
            <a:noFill/>
          </a:ln>
        </p:spPr>
      </p:pic>
    </p:spTree>
    <p:extLst>
      <p:ext uri="{BB962C8B-B14F-4D97-AF65-F5344CB8AC3E}">
        <p14:creationId xmlns:p14="http://schemas.microsoft.com/office/powerpoint/2010/main" val="280952130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sz="3100" b="1" dirty="0" smtClean="0"/>
              <a:t>Deferimento</a:t>
            </a:r>
            <a:r>
              <a:rPr lang="pt-BR" sz="2800" b="1" dirty="0" smtClean="0"/>
              <a:t>             </a:t>
            </a:r>
            <a:r>
              <a:rPr lang="pt-BR" sz="3100" b="1" dirty="0" smtClean="0"/>
              <a:t>                                           </a:t>
            </a:r>
            <a:r>
              <a:rPr lang="pt-BR" sz="3100" b="1" dirty="0"/>
              <a:t>(Produtos da Faixa Amarela e Vermelha)</a:t>
            </a: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algn="just"/>
            <a:endParaRPr lang="pt-BR" sz="2400" b="1" dirty="0"/>
          </a:p>
          <a:p>
            <a:pPr marL="342900" indent="-342900" algn="just">
              <a:buFont typeface="Wingdings" pitchFamily="2" charset="2"/>
              <a:buChar char="§"/>
            </a:pPr>
            <a:endParaRPr lang="pt-BR" sz="2400" b="1" dirty="0"/>
          </a:p>
          <a:p>
            <a:pPr marL="342900" indent="-342900" algn="just">
              <a:buFont typeface="Wingdings" pitchFamily="2" charset="2"/>
              <a:buChar char="§"/>
            </a:pPr>
            <a:endParaRPr lang="pt-BR" sz="2400" b="1" dirty="0"/>
          </a:p>
          <a:p>
            <a:pPr algn="just"/>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5" name="Imagem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628800"/>
            <a:ext cx="8568952" cy="4824535"/>
          </a:xfrm>
          <a:prstGeom prst="rect">
            <a:avLst/>
          </a:prstGeom>
          <a:noFill/>
          <a:ln>
            <a:noFill/>
          </a:ln>
        </p:spPr>
      </p:pic>
      <p:sp>
        <p:nvSpPr>
          <p:cNvPr id="6" name="Seta para a esquerda 37908">
            <a:extLst>
              <a:ext uri="{FF2B5EF4-FFF2-40B4-BE49-F238E27FC236}">
                <a16:creationId xmlns:a16="http://schemas.microsoft.com/office/drawing/2014/main" xmlns="" id="{B81D7DC4-BA20-4227-971B-CFA61E09942B}"/>
              </a:ext>
            </a:extLst>
          </p:cNvPr>
          <p:cNvSpPr>
            <a:spLocks/>
          </p:cNvSpPr>
          <p:nvPr/>
        </p:nvSpPr>
        <p:spPr>
          <a:xfrm rot="16200000">
            <a:off x="4095368" y="4102758"/>
            <a:ext cx="777240" cy="256024"/>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287098434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5182B708-6712-4A80-B121-090268991BC1}"/>
              </a:ext>
            </a:extLst>
          </p:cNvPr>
          <p:cNvSpPr>
            <a:spLocks noGrp="1"/>
          </p:cNvSpPr>
          <p:nvPr>
            <p:ph type="title"/>
          </p:nvPr>
        </p:nvSpPr>
        <p:spPr>
          <a:xfrm>
            <a:off x="457200" y="274638"/>
            <a:ext cx="8229600" cy="868365"/>
          </a:xfrm>
        </p:spPr>
        <p:txBody>
          <a:bodyPr>
            <a:noAutofit/>
          </a:bodyPr>
          <a:lstStyle/>
          <a:p>
            <a:r>
              <a:rPr lang="pt-BR" sz="2800" b="1" dirty="0" smtClean="0"/>
              <a:t>Deferimento                                                                            </a:t>
            </a:r>
            <a:r>
              <a:rPr lang="pt-BR" sz="2800" b="1" dirty="0"/>
              <a:t>(Produtos da Faixa Amarela e Vermelha)</a:t>
            </a:r>
            <a:endParaRPr lang="pt-BR" sz="2800" dirty="0"/>
          </a:p>
        </p:txBody>
      </p:sp>
      <p:sp>
        <p:nvSpPr>
          <p:cNvPr id="3" name="Espaço Reservado para Conteúdo 2">
            <a:extLst>
              <a:ext uri="{FF2B5EF4-FFF2-40B4-BE49-F238E27FC236}">
                <a16:creationId xmlns:a16="http://schemas.microsoft.com/office/drawing/2014/main" xmlns="" id="{FCCE9735-F8CD-4923-B406-BE6DC009A692}"/>
              </a:ext>
            </a:extLst>
          </p:cNvPr>
          <p:cNvSpPr>
            <a:spLocks noGrp="1"/>
          </p:cNvSpPr>
          <p:nvPr>
            <p:ph idx="1"/>
          </p:nvPr>
        </p:nvSpPr>
        <p:spPr/>
        <p:txBody>
          <a:bodyPr/>
          <a:lstStyle/>
          <a:p>
            <a:endParaRPr lang="pt-BR" dirty="0"/>
          </a:p>
        </p:txBody>
      </p:sp>
      <p:pic>
        <p:nvPicPr>
          <p:cNvPr id="7169" name="Imagem 1024">
            <a:extLst>
              <a:ext uri="{FF2B5EF4-FFF2-40B4-BE49-F238E27FC236}">
                <a16:creationId xmlns:a16="http://schemas.microsoft.com/office/drawing/2014/main" xmlns="" id="{EB819291-A23B-40DB-9CAB-9C085FA88E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511299"/>
            <a:ext cx="8435280" cy="5072063"/>
          </a:xfrm>
          <a:prstGeom prst="rect">
            <a:avLst/>
          </a:prstGeom>
          <a:noFill/>
          <a:extLst>
            <a:ext uri="{909E8E84-426E-40DD-AFC4-6F175D3DCCD1}">
              <a14:hiddenFill xmlns:a14="http://schemas.microsoft.com/office/drawing/2010/main">
                <a:solidFill>
                  <a:srgbClr val="FFFFFF"/>
                </a:solidFill>
              </a14:hiddenFill>
            </a:ext>
          </a:extLst>
        </p:spPr>
      </p:pic>
      <p:sp>
        <p:nvSpPr>
          <p:cNvPr id="5" name="Texto Explicativo 1 1038">
            <a:extLst>
              <a:ext uri="{FF2B5EF4-FFF2-40B4-BE49-F238E27FC236}">
                <a16:creationId xmlns:a16="http://schemas.microsoft.com/office/drawing/2014/main" xmlns="" id="{552F24DF-3C98-4C56-8C91-B3748336A109}"/>
              </a:ext>
            </a:extLst>
          </p:cNvPr>
          <p:cNvSpPr>
            <a:spLocks/>
          </p:cNvSpPr>
          <p:nvPr/>
        </p:nvSpPr>
        <p:spPr bwMode="auto">
          <a:xfrm>
            <a:off x="0" y="2173286"/>
            <a:ext cx="812800" cy="596900"/>
          </a:xfrm>
          <a:prstGeom prst="borderCallout1">
            <a:avLst>
              <a:gd name="adj1" fmla="val 101269"/>
              <a:gd name="adj2" fmla="val 14593"/>
              <a:gd name="adj3" fmla="val 127269"/>
              <a:gd name="adj4" fmla="val 109861"/>
            </a:avLst>
          </a:prstGeom>
          <a:gradFill rotWithShape="1">
            <a:gsLst>
              <a:gs pos="0">
                <a:srgbClr val="BCBCBC"/>
              </a:gs>
              <a:gs pos="35001">
                <a:srgbClr val="D0D0D0"/>
              </a:gs>
              <a:gs pos="100000">
                <a:srgbClr val="EDEDED"/>
              </a:gs>
            </a:gsLst>
            <a:lin ang="16200000" scaled="1"/>
          </a:gradFill>
          <a:ln w="19050">
            <a:solidFill>
              <a:srgbClr val="000000"/>
            </a:solidFill>
            <a:miter lim="800000"/>
            <a:headEnd/>
            <a:tailEnd type="stealth" w="med" len="me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Nº da LI</a:t>
            </a:r>
            <a:endParaRPr kumimoji="0" lang="pt-BR" altLang="pt-BR" sz="1800" b="0" i="0" u="none" strike="noStrike" cap="none" normalizeH="0" baseline="0" dirty="0">
              <a:ln>
                <a:noFill/>
              </a:ln>
              <a:solidFill>
                <a:schemeClr val="tx1"/>
              </a:solidFill>
              <a:effectLst/>
              <a:latin typeface="Arial" panose="020B0604020202020204" pitchFamily="34" charset="0"/>
            </a:endParaRPr>
          </a:p>
        </p:txBody>
      </p:sp>
      <p:sp>
        <p:nvSpPr>
          <p:cNvPr id="8" name="Rectangle 8">
            <a:extLst>
              <a:ext uri="{FF2B5EF4-FFF2-40B4-BE49-F238E27FC236}">
                <a16:creationId xmlns:a16="http://schemas.microsoft.com/office/drawing/2014/main" xmlns="" id="{F22A2BF8-E6EB-4D13-811E-D83E7B41C681}"/>
              </a:ext>
            </a:extLst>
          </p:cNvPr>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4" name="Texto Explicativo 1 34824">
            <a:extLst>
              <a:ext uri="{FF2B5EF4-FFF2-40B4-BE49-F238E27FC236}">
                <a16:creationId xmlns:a16="http://schemas.microsoft.com/office/drawing/2014/main" xmlns="" id="{49EAA72B-DB8A-488D-82DF-DCB9F55E099D}"/>
              </a:ext>
            </a:extLst>
          </p:cNvPr>
          <p:cNvSpPr>
            <a:spLocks/>
          </p:cNvSpPr>
          <p:nvPr/>
        </p:nvSpPr>
        <p:spPr bwMode="auto">
          <a:xfrm>
            <a:off x="5284957" y="1327944"/>
            <a:ext cx="2470150" cy="1093788"/>
          </a:xfrm>
          <a:prstGeom prst="borderCallout1">
            <a:avLst>
              <a:gd name="adj1" fmla="val 39726"/>
              <a:gd name="adj2" fmla="val 1041"/>
              <a:gd name="adj3" fmla="val 90898"/>
              <a:gd name="adj4" fmla="val -42412"/>
            </a:avLst>
          </a:prstGeom>
          <a:gradFill rotWithShape="1">
            <a:gsLst>
              <a:gs pos="0">
                <a:srgbClr val="BCBCBC"/>
              </a:gs>
              <a:gs pos="35001">
                <a:srgbClr val="D0D0D0"/>
              </a:gs>
              <a:gs pos="100000">
                <a:srgbClr val="EDEDED"/>
              </a:gs>
            </a:gsLst>
            <a:lin ang="16200000" scaled="1"/>
          </a:gradFill>
          <a:ln w="22225">
            <a:solidFill>
              <a:srgbClr val="000000"/>
            </a:solidFill>
            <a:miter lim="800000"/>
            <a:headEnd/>
            <a:tailEnd type="stealth" w="med" len="me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Selecionar o Tipo de documento;</a:t>
            </a:r>
            <a:endParaRPr kumimoji="0" lang="pt-BR" altLang="pt-BR"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Incluir Palavra chave o número do documento a ser vinculado;</a:t>
            </a:r>
            <a:endParaRPr kumimoji="0" lang="pt-BR" altLang="pt-BR"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Selecionar órgão de destino (DFPC)</a:t>
            </a:r>
            <a:endParaRPr kumimoji="0" lang="pt-BR" altLang="pt-BR"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7911002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469776" y="324411"/>
            <a:ext cx="7772400" cy="864095"/>
          </a:xfrm>
        </p:spPr>
        <p:txBody>
          <a:bodyPr>
            <a:normAutofit fontScale="90000"/>
          </a:bodyPr>
          <a:lstStyle/>
          <a:p>
            <a:r>
              <a:rPr lang="pt-BR" b="1" dirty="0"/>
              <a:t/>
            </a:r>
            <a:br>
              <a:rPr lang="pt-BR" b="1" dirty="0"/>
            </a:br>
            <a:r>
              <a:rPr lang="pt-BR" b="1" dirty="0"/>
              <a:t/>
            </a:r>
            <a:br>
              <a:rPr lang="pt-BR" b="1" dirty="0"/>
            </a:br>
            <a:r>
              <a:rPr lang="pt-BR" sz="3100" b="1" dirty="0"/>
              <a:t>Deferimento</a:t>
            </a:r>
            <a:r>
              <a:rPr lang="pt-BR" sz="2800" b="1" dirty="0"/>
              <a:t>             </a:t>
            </a:r>
            <a:r>
              <a:rPr lang="pt-BR" sz="3100" b="1" dirty="0"/>
              <a:t>                       </a:t>
            </a:r>
            <a:r>
              <a:rPr lang="pt-BR" sz="3100" b="1" dirty="0" smtClean="0"/>
              <a:t>                    </a:t>
            </a:r>
            <a:r>
              <a:rPr lang="pt-BR" sz="3100" b="1" dirty="0"/>
              <a:t>(Produtos da Faixa Amarela e Vermelha)</a:t>
            </a:r>
            <a:br>
              <a:rPr lang="pt-BR" sz="3100" b="1" dirty="0"/>
            </a:b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algn="just"/>
            <a:endParaRPr lang="pt-BR" sz="2400" b="1" dirty="0"/>
          </a:p>
          <a:p>
            <a:pPr marL="342900" indent="-342900" algn="just">
              <a:buFont typeface="Wingdings" pitchFamily="2" charset="2"/>
              <a:buChar char="§"/>
            </a:pPr>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8193" name="Imagem 1025">
            <a:extLst>
              <a:ext uri="{FF2B5EF4-FFF2-40B4-BE49-F238E27FC236}">
                <a16:creationId xmlns:a16="http://schemas.microsoft.com/office/drawing/2014/main" xmlns="" id="{7FD8A634-FB5B-4FCF-96B7-6195896AAB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31" y="1360242"/>
            <a:ext cx="8527221" cy="5381121"/>
          </a:xfrm>
          <a:prstGeom prst="rect">
            <a:avLst/>
          </a:prstGeom>
          <a:noFill/>
          <a:extLst>
            <a:ext uri="{909E8E84-426E-40DD-AFC4-6F175D3DCCD1}">
              <a14:hiddenFill xmlns:a14="http://schemas.microsoft.com/office/drawing/2010/main">
                <a:solidFill>
                  <a:srgbClr val="FFFFFF"/>
                </a:solidFill>
              </a14:hiddenFill>
            </a:ext>
          </a:extLst>
        </p:spPr>
      </p:pic>
      <p:sp>
        <p:nvSpPr>
          <p:cNvPr id="9" name="Seta para a esquerda 37908">
            <a:extLst>
              <a:ext uri="{FF2B5EF4-FFF2-40B4-BE49-F238E27FC236}">
                <a16:creationId xmlns:a16="http://schemas.microsoft.com/office/drawing/2014/main" xmlns="" id="{6D8B8512-0B71-42CA-9F10-325495BE9DA2}"/>
              </a:ext>
            </a:extLst>
          </p:cNvPr>
          <p:cNvSpPr>
            <a:spLocks/>
          </p:cNvSpPr>
          <p:nvPr/>
        </p:nvSpPr>
        <p:spPr>
          <a:xfrm>
            <a:off x="4119880" y="7948930"/>
            <a:ext cx="777240" cy="13716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6" name="Texto Explicativo 1 34829">
            <a:extLst>
              <a:ext uri="{FF2B5EF4-FFF2-40B4-BE49-F238E27FC236}">
                <a16:creationId xmlns:a16="http://schemas.microsoft.com/office/drawing/2014/main" xmlns="" id="{A1CDB158-F5B6-4251-86A6-A428B5E05C6C}"/>
              </a:ext>
            </a:extLst>
          </p:cNvPr>
          <p:cNvSpPr>
            <a:spLocks/>
          </p:cNvSpPr>
          <p:nvPr/>
        </p:nvSpPr>
        <p:spPr bwMode="auto">
          <a:xfrm>
            <a:off x="32454" y="3537174"/>
            <a:ext cx="884238" cy="481012"/>
          </a:xfrm>
          <a:prstGeom prst="borderCallout1">
            <a:avLst>
              <a:gd name="adj1" fmla="val 104648"/>
              <a:gd name="adj2" fmla="val 55426"/>
              <a:gd name="adj3" fmla="val 360856"/>
              <a:gd name="adj4" fmla="val 59763"/>
            </a:avLst>
          </a:prstGeom>
          <a:gradFill rotWithShape="1">
            <a:gsLst>
              <a:gs pos="0">
                <a:srgbClr val="BCBCBC"/>
              </a:gs>
              <a:gs pos="35001">
                <a:srgbClr val="D0D0D0"/>
              </a:gs>
              <a:gs pos="100000">
                <a:srgbClr val="EDEDED"/>
              </a:gs>
            </a:gsLst>
            <a:lin ang="16200000" scaled="1"/>
          </a:gradFill>
          <a:ln w="19050">
            <a:solidFill>
              <a:srgbClr val="000000"/>
            </a:solidFill>
            <a:miter lim="800000"/>
            <a:headEnd/>
            <a:tailEnd type="stealth" w="med" len="me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pt-BR" altLang="pt-BR"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ARQUIVO ANEXADO</a:t>
            </a:r>
            <a:endParaRPr kumimoji="0" lang="pt-BR" altLang="pt-BR" sz="1800" b="0" i="0" u="none" strike="noStrike" cap="none" normalizeH="0" baseline="0" dirty="0">
              <a:ln>
                <a:noFill/>
              </a:ln>
              <a:solidFill>
                <a:schemeClr val="tx1"/>
              </a:solidFill>
              <a:effectLst/>
              <a:latin typeface="Arial" panose="020B0604020202020204" pitchFamily="34" charset="0"/>
            </a:endParaRPr>
          </a:p>
        </p:txBody>
      </p:sp>
      <p:sp>
        <p:nvSpPr>
          <p:cNvPr id="10" name="Texto Explicativo 1 34830">
            <a:extLst>
              <a:ext uri="{FF2B5EF4-FFF2-40B4-BE49-F238E27FC236}">
                <a16:creationId xmlns:a16="http://schemas.microsoft.com/office/drawing/2014/main" xmlns="" id="{84571DC5-2170-4540-964C-C1579830CD4E}"/>
              </a:ext>
            </a:extLst>
          </p:cNvPr>
          <p:cNvSpPr>
            <a:spLocks/>
          </p:cNvSpPr>
          <p:nvPr/>
        </p:nvSpPr>
        <p:spPr bwMode="auto">
          <a:xfrm>
            <a:off x="8013700" y="3803876"/>
            <a:ext cx="1130300" cy="554236"/>
          </a:xfrm>
          <a:prstGeom prst="borderCallout1">
            <a:avLst>
              <a:gd name="adj1" fmla="val 98296"/>
              <a:gd name="adj2" fmla="val 50509"/>
              <a:gd name="adj3" fmla="val 179051"/>
              <a:gd name="adj4" fmla="val 27505"/>
            </a:avLst>
          </a:prstGeom>
          <a:gradFill rotWithShape="1">
            <a:gsLst>
              <a:gs pos="0">
                <a:srgbClr val="BCBCBC"/>
              </a:gs>
              <a:gs pos="35001">
                <a:srgbClr val="D0D0D0"/>
              </a:gs>
              <a:gs pos="100000">
                <a:srgbClr val="EDEDED"/>
              </a:gs>
            </a:gsLst>
            <a:lin ang="16200000" scaled="1"/>
          </a:gradFill>
          <a:ln w="15875">
            <a:solidFill>
              <a:srgbClr val="000000"/>
            </a:solidFill>
            <a:miter lim="800000"/>
            <a:headEnd/>
            <a:tailEnd type="stealth" w="med" len="me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pt-BR" altLang="pt-BR" sz="1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Em caso de erro, excluir o documento.</a:t>
            </a:r>
            <a:endParaRPr kumimoji="0" lang="pt-BR" altLang="pt-BR" sz="1800" b="0" i="0" u="none" strike="noStrike" cap="none" normalizeH="0" baseline="0" dirty="0">
              <a:ln>
                <a:noFill/>
              </a:ln>
              <a:solidFill>
                <a:schemeClr val="tx1"/>
              </a:solidFill>
              <a:effectLst/>
              <a:latin typeface="Arial" panose="020B0604020202020204" pitchFamily="34" charset="0"/>
            </a:endParaRPr>
          </a:p>
        </p:txBody>
      </p:sp>
      <p:sp>
        <p:nvSpPr>
          <p:cNvPr id="12" name="Rectangle 8">
            <a:extLst>
              <a:ext uri="{FF2B5EF4-FFF2-40B4-BE49-F238E27FC236}">
                <a16:creationId xmlns:a16="http://schemas.microsoft.com/office/drawing/2014/main" xmlns="" id="{83AC5899-CC70-437E-99BE-FDB509F9B057}"/>
              </a:ext>
            </a:extLst>
          </p:cNvPr>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13" name="Rectangle 9">
            <a:extLst>
              <a:ext uri="{FF2B5EF4-FFF2-40B4-BE49-F238E27FC236}">
                <a16:creationId xmlns:a16="http://schemas.microsoft.com/office/drawing/2014/main" xmlns="" id="{F3A237BA-AC98-40AB-98F9-EC79DD38C451}"/>
              </a:ext>
            </a:extLst>
          </p:cNvPr>
          <p:cNvSpPr>
            <a:spLocks noChangeArrowheads="1"/>
          </p:cNvSpPr>
          <p:nvPr/>
        </p:nvSpPr>
        <p:spPr bwMode="auto">
          <a:xfrm>
            <a:off x="0" y="3219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15" name="Seta para a esquerda 37908">
            <a:extLst>
              <a:ext uri="{FF2B5EF4-FFF2-40B4-BE49-F238E27FC236}">
                <a16:creationId xmlns:a16="http://schemas.microsoft.com/office/drawing/2014/main" xmlns="" id="{E8005A5F-552F-4C59-B696-434AC6A041A4}"/>
              </a:ext>
            </a:extLst>
          </p:cNvPr>
          <p:cNvSpPr>
            <a:spLocks/>
          </p:cNvSpPr>
          <p:nvPr/>
        </p:nvSpPr>
        <p:spPr>
          <a:xfrm>
            <a:off x="4908614" y="3666716"/>
            <a:ext cx="777240" cy="13716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91988163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516655D-7B48-43C6-AC25-381810EA435D}"/>
              </a:ext>
            </a:extLst>
          </p:cNvPr>
          <p:cNvSpPr>
            <a:spLocks noGrp="1"/>
          </p:cNvSpPr>
          <p:nvPr>
            <p:ph type="title"/>
          </p:nvPr>
        </p:nvSpPr>
        <p:spPr>
          <a:xfrm>
            <a:off x="457200" y="274638"/>
            <a:ext cx="8229600" cy="616269"/>
          </a:xfrm>
        </p:spPr>
        <p:txBody>
          <a:bodyPr>
            <a:noAutofit/>
          </a:bodyPr>
          <a:lstStyle/>
          <a:p>
            <a:r>
              <a:rPr lang="pt-BR" sz="2800" b="1" dirty="0"/>
              <a:t>Deferimento                             </a:t>
            </a:r>
            <a:r>
              <a:rPr lang="pt-BR" sz="2800" b="1" dirty="0" smtClean="0"/>
              <a:t>                                                     </a:t>
            </a:r>
            <a:r>
              <a:rPr lang="pt-BR" sz="2800" b="1" dirty="0"/>
              <a:t>(Produtos da Faixa Amarela e Vermelha)</a:t>
            </a:r>
            <a:endParaRPr lang="pt-BR" sz="2800" dirty="0"/>
          </a:p>
        </p:txBody>
      </p:sp>
      <p:sp>
        <p:nvSpPr>
          <p:cNvPr id="3" name="Espaço Reservado para Conteúdo 2">
            <a:extLst>
              <a:ext uri="{FF2B5EF4-FFF2-40B4-BE49-F238E27FC236}">
                <a16:creationId xmlns:a16="http://schemas.microsoft.com/office/drawing/2014/main" xmlns="" id="{E4CCFF88-9939-44A8-A212-F0B92044B750}"/>
              </a:ext>
            </a:extLst>
          </p:cNvPr>
          <p:cNvSpPr>
            <a:spLocks noGrp="1"/>
          </p:cNvSpPr>
          <p:nvPr>
            <p:ph idx="1"/>
          </p:nvPr>
        </p:nvSpPr>
        <p:spPr/>
        <p:txBody>
          <a:bodyPr/>
          <a:lstStyle/>
          <a:p>
            <a:endParaRPr lang="pt-BR" dirty="0"/>
          </a:p>
        </p:txBody>
      </p:sp>
      <p:pic>
        <p:nvPicPr>
          <p:cNvPr id="9217" name="Imagem 1028">
            <a:extLst>
              <a:ext uri="{FF2B5EF4-FFF2-40B4-BE49-F238E27FC236}">
                <a16:creationId xmlns:a16="http://schemas.microsoft.com/office/drawing/2014/main" xmlns="" id="{5CA240CF-32F1-4796-9ADE-94993A324E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566548"/>
            <a:ext cx="8435280" cy="5165718"/>
          </a:xfrm>
          <a:prstGeom prst="rect">
            <a:avLst/>
          </a:prstGeom>
          <a:noFill/>
          <a:extLst>
            <a:ext uri="{909E8E84-426E-40DD-AFC4-6F175D3DCCD1}">
              <a14:hiddenFill xmlns:a14="http://schemas.microsoft.com/office/drawing/2010/main">
                <a:solidFill>
                  <a:srgbClr val="FFFFFF"/>
                </a:solidFill>
              </a14:hiddenFill>
            </a:ext>
          </a:extLst>
        </p:spPr>
      </p:pic>
      <p:sp>
        <p:nvSpPr>
          <p:cNvPr id="5" name="Seta para a esquerda 37908">
            <a:extLst>
              <a:ext uri="{FF2B5EF4-FFF2-40B4-BE49-F238E27FC236}">
                <a16:creationId xmlns:a16="http://schemas.microsoft.com/office/drawing/2014/main" xmlns="" id="{7913F287-4391-4ABB-9DF6-A413F734F5E8}"/>
              </a:ext>
            </a:extLst>
          </p:cNvPr>
          <p:cNvSpPr>
            <a:spLocks/>
          </p:cNvSpPr>
          <p:nvPr/>
        </p:nvSpPr>
        <p:spPr>
          <a:xfrm>
            <a:off x="4283968" y="2378075"/>
            <a:ext cx="777240" cy="13716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6" name="Seta para a esquerda 37908">
            <a:extLst>
              <a:ext uri="{FF2B5EF4-FFF2-40B4-BE49-F238E27FC236}">
                <a16:creationId xmlns:a16="http://schemas.microsoft.com/office/drawing/2014/main" xmlns="" id="{34D78487-4FEC-470A-8385-053B18AE4473}"/>
              </a:ext>
            </a:extLst>
          </p:cNvPr>
          <p:cNvSpPr>
            <a:spLocks/>
          </p:cNvSpPr>
          <p:nvPr/>
        </p:nvSpPr>
        <p:spPr>
          <a:xfrm>
            <a:off x="3504023" y="3224529"/>
            <a:ext cx="777240" cy="13716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7" name="Seta para a esquerda 37908">
            <a:extLst>
              <a:ext uri="{FF2B5EF4-FFF2-40B4-BE49-F238E27FC236}">
                <a16:creationId xmlns:a16="http://schemas.microsoft.com/office/drawing/2014/main" xmlns="" id="{AF728DEB-BF84-4700-8179-D4D4943B9046}"/>
              </a:ext>
            </a:extLst>
          </p:cNvPr>
          <p:cNvSpPr>
            <a:spLocks/>
          </p:cNvSpPr>
          <p:nvPr/>
        </p:nvSpPr>
        <p:spPr>
          <a:xfrm>
            <a:off x="7933969" y="4149407"/>
            <a:ext cx="777240" cy="13716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8" name="Rectangle 6">
            <a:extLst>
              <a:ext uri="{FF2B5EF4-FFF2-40B4-BE49-F238E27FC236}">
                <a16:creationId xmlns:a16="http://schemas.microsoft.com/office/drawing/2014/main" xmlns="" id="{764F5351-91EA-4CFD-A3A6-E4556C6159E7}"/>
              </a:ext>
            </a:extLst>
          </p:cNvPr>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9" name="Rectangle 7">
            <a:extLst>
              <a:ext uri="{FF2B5EF4-FFF2-40B4-BE49-F238E27FC236}">
                <a16:creationId xmlns:a16="http://schemas.microsoft.com/office/drawing/2014/main" xmlns="" id="{E6B79D3D-1B93-4F83-8960-005F44904FDC}"/>
              </a:ext>
            </a:extLst>
          </p:cNvPr>
          <p:cNvSpPr>
            <a:spLocks noChangeArrowheads="1"/>
          </p:cNvSpPr>
          <p:nvPr/>
        </p:nvSpPr>
        <p:spPr bwMode="auto">
          <a:xfrm>
            <a:off x="0" y="3257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11" name="Seta para a esquerda 37908">
            <a:extLst>
              <a:ext uri="{FF2B5EF4-FFF2-40B4-BE49-F238E27FC236}">
                <a16:creationId xmlns:a16="http://schemas.microsoft.com/office/drawing/2014/main" xmlns="" id="{A1E78C97-D34A-4D96-A1FF-59771DB250B7}"/>
              </a:ext>
            </a:extLst>
          </p:cNvPr>
          <p:cNvSpPr>
            <a:spLocks/>
          </p:cNvSpPr>
          <p:nvPr/>
        </p:nvSpPr>
        <p:spPr>
          <a:xfrm>
            <a:off x="5115028" y="5930679"/>
            <a:ext cx="777240" cy="13716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33786354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sz="3100" b="1" dirty="0"/>
              <a:t>Criação do Dossiê de Importação</a:t>
            </a: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endParaRPr lang="pt-BR" sz="2800" b="1" dirty="0"/>
          </a:p>
          <a:p>
            <a:pPr algn="just"/>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8" name="Imagem 7">
            <a:extLst>
              <a:ext uri="{FF2B5EF4-FFF2-40B4-BE49-F238E27FC236}">
                <a16:creationId xmlns:a16="http://schemas.microsoft.com/office/drawing/2014/main" xmlns="" id="{F9F730E3-2D3A-467A-A1B4-05D626E2D15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84732" y="1340770"/>
            <a:ext cx="8707748" cy="5040556"/>
          </a:xfrm>
          <a:prstGeom prst="rect">
            <a:avLst/>
          </a:prstGeom>
          <a:noFill/>
          <a:ln>
            <a:noFill/>
          </a:ln>
        </p:spPr>
      </p:pic>
      <p:sp>
        <p:nvSpPr>
          <p:cNvPr id="9" name="Seta para a esquerda 4">
            <a:extLst>
              <a:ext uri="{FF2B5EF4-FFF2-40B4-BE49-F238E27FC236}">
                <a16:creationId xmlns:a16="http://schemas.microsoft.com/office/drawing/2014/main" xmlns="" id="{BFB456E6-214C-4C91-ACB1-2BE4AE140957}"/>
              </a:ext>
            </a:extLst>
          </p:cNvPr>
          <p:cNvSpPr>
            <a:spLocks/>
          </p:cNvSpPr>
          <p:nvPr/>
        </p:nvSpPr>
        <p:spPr>
          <a:xfrm>
            <a:off x="4355976" y="4005064"/>
            <a:ext cx="492760" cy="94863"/>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
        <p:nvSpPr>
          <p:cNvPr id="10" name="Seta para a esquerda 4">
            <a:extLst>
              <a:ext uri="{FF2B5EF4-FFF2-40B4-BE49-F238E27FC236}">
                <a16:creationId xmlns:a16="http://schemas.microsoft.com/office/drawing/2014/main" xmlns="" id="{31EE21A8-D558-4EBA-BFDE-44905D95D29B}"/>
              </a:ext>
            </a:extLst>
          </p:cNvPr>
          <p:cNvSpPr>
            <a:spLocks/>
          </p:cNvSpPr>
          <p:nvPr/>
        </p:nvSpPr>
        <p:spPr>
          <a:xfrm>
            <a:off x="6372200" y="5733256"/>
            <a:ext cx="492760" cy="94863"/>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Tree>
    <p:extLst>
      <p:ext uri="{BB962C8B-B14F-4D97-AF65-F5344CB8AC3E}">
        <p14:creationId xmlns:p14="http://schemas.microsoft.com/office/powerpoint/2010/main" val="317135193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8508FB9A-472F-45A6-8D9A-D46DDABC7DE0}"/>
              </a:ext>
            </a:extLst>
          </p:cNvPr>
          <p:cNvSpPr>
            <a:spLocks noGrp="1"/>
          </p:cNvSpPr>
          <p:nvPr>
            <p:ph type="title"/>
          </p:nvPr>
        </p:nvSpPr>
        <p:spPr>
          <a:xfrm>
            <a:off x="367444" y="25259"/>
            <a:ext cx="8229600" cy="1143000"/>
          </a:xfrm>
        </p:spPr>
        <p:txBody>
          <a:bodyPr>
            <a:noAutofit/>
          </a:bodyPr>
          <a:lstStyle/>
          <a:p>
            <a:r>
              <a:rPr lang="pt-BR" sz="2800" b="1" dirty="0"/>
              <a:t>Deferimento                                      </a:t>
            </a:r>
            <a:r>
              <a:rPr lang="pt-BR" sz="2800" b="1" dirty="0" smtClean="0"/>
              <a:t>                                   </a:t>
            </a:r>
            <a:r>
              <a:rPr lang="pt-BR" sz="2800" b="1" dirty="0"/>
              <a:t>(Produtos da Faixa Amarela e Vermelha)</a:t>
            </a:r>
            <a:endParaRPr lang="pt-BR" sz="2800" dirty="0"/>
          </a:p>
        </p:txBody>
      </p:sp>
      <p:sp>
        <p:nvSpPr>
          <p:cNvPr id="3" name="Espaço Reservado para Conteúdo 2">
            <a:extLst>
              <a:ext uri="{FF2B5EF4-FFF2-40B4-BE49-F238E27FC236}">
                <a16:creationId xmlns:a16="http://schemas.microsoft.com/office/drawing/2014/main" xmlns="" id="{75E3F684-6E3C-4276-B57D-058E19C98A04}"/>
              </a:ext>
            </a:extLst>
          </p:cNvPr>
          <p:cNvSpPr>
            <a:spLocks noGrp="1"/>
          </p:cNvSpPr>
          <p:nvPr>
            <p:ph idx="1"/>
          </p:nvPr>
        </p:nvSpPr>
        <p:spPr/>
        <p:txBody>
          <a:bodyPr/>
          <a:lstStyle/>
          <a:p>
            <a:endParaRPr lang="pt-BR" dirty="0"/>
          </a:p>
        </p:txBody>
      </p:sp>
      <p:pic>
        <p:nvPicPr>
          <p:cNvPr id="10241" name="Imagem 1037">
            <a:extLst>
              <a:ext uri="{FF2B5EF4-FFF2-40B4-BE49-F238E27FC236}">
                <a16:creationId xmlns:a16="http://schemas.microsoft.com/office/drawing/2014/main" xmlns="" id="{63A326BE-93CC-4B8A-AC33-A87E8D2BB3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17639"/>
            <a:ext cx="8964488" cy="5323730"/>
          </a:xfrm>
          <a:prstGeom prst="rect">
            <a:avLst/>
          </a:prstGeom>
          <a:noFill/>
          <a:extLst>
            <a:ext uri="{909E8E84-426E-40DD-AFC4-6F175D3DCCD1}">
              <a14:hiddenFill xmlns:a14="http://schemas.microsoft.com/office/drawing/2010/main">
                <a:solidFill>
                  <a:srgbClr val="FFFFFF"/>
                </a:solidFill>
              </a14:hiddenFill>
            </a:ext>
          </a:extLst>
        </p:spPr>
      </p:pic>
      <p:sp>
        <p:nvSpPr>
          <p:cNvPr id="5" name="Seta para a esquerda 37908">
            <a:extLst>
              <a:ext uri="{FF2B5EF4-FFF2-40B4-BE49-F238E27FC236}">
                <a16:creationId xmlns:a16="http://schemas.microsoft.com/office/drawing/2014/main" xmlns="" id="{0EC1E129-820B-449D-B1EE-4EB391755AE7}"/>
              </a:ext>
            </a:extLst>
          </p:cNvPr>
          <p:cNvSpPr>
            <a:spLocks/>
          </p:cNvSpPr>
          <p:nvPr/>
        </p:nvSpPr>
        <p:spPr>
          <a:xfrm>
            <a:off x="4225821" y="2118821"/>
            <a:ext cx="777240" cy="158748"/>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6" name="Seta para a esquerda 37908">
            <a:extLst>
              <a:ext uri="{FF2B5EF4-FFF2-40B4-BE49-F238E27FC236}">
                <a16:creationId xmlns:a16="http://schemas.microsoft.com/office/drawing/2014/main" xmlns="" id="{753A07E7-6109-445E-B846-8E13A5203B78}"/>
              </a:ext>
            </a:extLst>
          </p:cNvPr>
          <p:cNvSpPr>
            <a:spLocks/>
          </p:cNvSpPr>
          <p:nvPr/>
        </p:nvSpPr>
        <p:spPr>
          <a:xfrm>
            <a:off x="3448581" y="2932106"/>
            <a:ext cx="777240" cy="163284"/>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7" name="Seta para a esquerda 37908">
            <a:extLst>
              <a:ext uri="{FF2B5EF4-FFF2-40B4-BE49-F238E27FC236}">
                <a16:creationId xmlns:a16="http://schemas.microsoft.com/office/drawing/2014/main" xmlns="" id="{D0902AA1-E58C-4DBC-A892-31866B592ACB}"/>
              </a:ext>
            </a:extLst>
          </p:cNvPr>
          <p:cNvSpPr>
            <a:spLocks/>
          </p:cNvSpPr>
          <p:nvPr/>
        </p:nvSpPr>
        <p:spPr>
          <a:xfrm>
            <a:off x="8298180" y="3997862"/>
            <a:ext cx="777240" cy="163284"/>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8" name="Seta para a esquerda 37908">
            <a:extLst>
              <a:ext uri="{FF2B5EF4-FFF2-40B4-BE49-F238E27FC236}">
                <a16:creationId xmlns:a16="http://schemas.microsoft.com/office/drawing/2014/main" xmlns="" id="{546DB4B9-6601-4C5B-BA01-C7B5435F689E}"/>
              </a:ext>
            </a:extLst>
          </p:cNvPr>
          <p:cNvSpPr>
            <a:spLocks/>
          </p:cNvSpPr>
          <p:nvPr/>
        </p:nvSpPr>
        <p:spPr>
          <a:xfrm flipV="1">
            <a:off x="4191000" y="8213727"/>
            <a:ext cx="777240" cy="158748"/>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4" name="Rectangle 6">
            <a:extLst>
              <a:ext uri="{FF2B5EF4-FFF2-40B4-BE49-F238E27FC236}">
                <a16:creationId xmlns:a16="http://schemas.microsoft.com/office/drawing/2014/main" xmlns="" id="{E189D099-BD5D-4A09-88C7-DEECCE789E3C}"/>
              </a:ext>
            </a:extLst>
          </p:cNvPr>
          <p:cNvSpPr>
            <a:spLocks noChangeArrowheads="1"/>
          </p:cNvSpPr>
          <p:nvPr/>
        </p:nvSpPr>
        <p:spPr bwMode="auto">
          <a:xfrm>
            <a:off x="0" y="-17621"/>
            <a:ext cx="91440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620838" algn="l"/>
              </a:tabLst>
              <a:defRPr>
                <a:solidFill>
                  <a:schemeClr val="tx1"/>
                </a:solidFill>
                <a:latin typeface="Arial" panose="020B0604020202020204" pitchFamily="34" charset="0"/>
              </a:defRPr>
            </a:lvl1pPr>
            <a:lvl2pPr eaLnBrk="0" fontAlgn="base" hangingPunct="0">
              <a:spcBef>
                <a:spcPct val="0"/>
              </a:spcBef>
              <a:spcAft>
                <a:spcPct val="0"/>
              </a:spcAft>
              <a:tabLst>
                <a:tab pos="1620838" algn="l"/>
              </a:tabLst>
              <a:defRPr>
                <a:solidFill>
                  <a:schemeClr val="tx1"/>
                </a:solidFill>
                <a:latin typeface="Arial" panose="020B0604020202020204" pitchFamily="34" charset="0"/>
              </a:defRPr>
            </a:lvl2pPr>
            <a:lvl3pPr eaLnBrk="0" fontAlgn="base" hangingPunct="0">
              <a:spcBef>
                <a:spcPct val="0"/>
              </a:spcBef>
              <a:spcAft>
                <a:spcPct val="0"/>
              </a:spcAft>
              <a:tabLst>
                <a:tab pos="1620838" algn="l"/>
              </a:tabLst>
              <a:defRPr>
                <a:solidFill>
                  <a:schemeClr val="tx1"/>
                </a:solidFill>
                <a:latin typeface="Arial" panose="020B0604020202020204" pitchFamily="34" charset="0"/>
              </a:defRPr>
            </a:lvl3pPr>
            <a:lvl4pPr eaLnBrk="0" fontAlgn="base" hangingPunct="0">
              <a:spcBef>
                <a:spcPct val="0"/>
              </a:spcBef>
              <a:spcAft>
                <a:spcPct val="0"/>
              </a:spcAft>
              <a:tabLst>
                <a:tab pos="1620838" algn="l"/>
              </a:tabLst>
              <a:defRPr>
                <a:solidFill>
                  <a:schemeClr val="tx1"/>
                </a:solidFill>
                <a:latin typeface="Arial" panose="020B0604020202020204" pitchFamily="34" charset="0"/>
              </a:defRPr>
            </a:lvl4pPr>
            <a:lvl5pPr eaLnBrk="0" fontAlgn="base" hangingPunct="0">
              <a:spcBef>
                <a:spcPct val="0"/>
              </a:spcBef>
              <a:spcAft>
                <a:spcPct val="0"/>
              </a:spcAft>
              <a:tabLst>
                <a:tab pos="1620838" algn="l"/>
              </a:tabLst>
              <a:defRPr>
                <a:solidFill>
                  <a:schemeClr val="tx1"/>
                </a:solidFill>
                <a:latin typeface="Arial" panose="020B0604020202020204" pitchFamily="34" charset="0"/>
              </a:defRPr>
            </a:lvl5pPr>
            <a:lvl6pPr eaLnBrk="0" fontAlgn="base" hangingPunct="0">
              <a:spcBef>
                <a:spcPct val="0"/>
              </a:spcBef>
              <a:spcAft>
                <a:spcPct val="0"/>
              </a:spcAft>
              <a:tabLst>
                <a:tab pos="1620838" algn="l"/>
              </a:tabLst>
              <a:defRPr>
                <a:solidFill>
                  <a:schemeClr val="tx1"/>
                </a:solidFill>
                <a:latin typeface="Arial" panose="020B0604020202020204" pitchFamily="34" charset="0"/>
              </a:defRPr>
            </a:lvl6pPr>
            <a:lvl7pPr eaLnBrk="0" fontAlgn="base" hangingPunct="0">
              <a:spcBef>
                <a:spcPct val="0"/>
              </a:spcBef>
              <a:spcAft>
                <a:spcPct val="0"/>
              </a:spcAft>
              <a:tabLst>
                <a:tab pos="1620838" algn="l"/>
              </a:tabLst>
              <a:defRPr>
                <a:solidFill>
                  <a:schemeClr val="tx1"/>
                </a:solidFill>
                <a:latin typeface="Arial" panose="020B0604020202020204" pitchFamily="34" charset="0"/>
              </a:defRPr>
            </a:lvl7pPr>
            <a:lvl8pPr eaLnBrk="0" fontAlgn="base" hangingPunct="0">
              <a:spcBef>
                <a:spcPct val="0"/>
              </a:spcBef>
              <a:spcAft>
                <a:spcPct val="0"/>
              </a:spcAft>
              <a:tabLst>
                <a:tab pos="1620838" algn="l"/>
              </a:tabLst>
              <a:defRPr>
                <a:solidFill>
                  <a:schemeClr val="tx1"/>
                </a:solidFill>
                <a:latin typeface="Arial" panose="020B0604020202020204" pitchFamily="34" charset="0"/>
              </a:defRPr>
            </a:lvl8pPr>
            <a:lvl9pPr eaLnBrk="0" fontAlgn="base" hangingPunct="0">
              <a:spcBef>
                <a:spcPct val="0"/>
              </a:spcBef>
              <a:spcAft>
                <a:spcPct val="0"/>
              </a:spcAft>
              <a:tabLst>
                <a:tab pos="1620838"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620838" algn="l"/>
              </a:tabLst>
            </a:pPr>
            <a:endParaRPr kumimoji="0" lang="pt-BR" altLang="pt-BR"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1620838" algn="l"/>
              </a:tabLst>
            </a:pPr>
            <a:endParaRPr kumimoji="0" lang="pt-BR" altLang="pt-BR" sz="1800" b="0" i="0" u="none" strike="noStrike" cap="none" normalizeH="0" baseline="0" dirty="0">
              <a:ln>
                <a:noFill/>
              </a:ln>
              <a:solidFill>
                <a:schemeClr val="tx1"/>
              </a:solidFill>
              <a:effectLst/>
              <a:latin typeface="Arial" panose="020B0604020202020204" pitchFamily="34" charset="0"/>
            </a:endParaRPr>
          </a:p>
        </p:txBody>
      </p:sp>
      <p:sp>
        <p:nvSpPr>
          <p:cNvPr id="9" name="Rectangle 7">
            <a:extLst>
              <a:ext uri="{FF2B5EF4-FFF2-40B4-BE49-F238E27FC236}">
                <a16:creationId xmlns:a16="http://schemas.microsoft.com/office/drawing/2014/main" xmlns="" id="{6CAD20B9-F85E-4FAB-908D-36FC7A90A46F}"/>
              </a:ext>
            </a:extLst>
          </p:cNvPr>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12" name="Seta para a esquerda 37908">
            <a:extLst>
              <a:ext uri="{FF2B5EF4-FFF2-40B4-BE49-F238E27FC236}">
                <a16:creationId xmlns:a16="http://schemas.microsoft.com/office/drawing/2014/main" xmlns="" id="{D5DD798D-107E-4BA0-8A7F-B5F492D1FA77}"/>
              </a:ext>
            </a:extLst>
          </p:cNvPr>
          <p:cNvSpPr>
            <a:spLocks/>
          </p:cNvSpPr>
          <p:nvPr/>
        </p:nvSpPr>
        <p:spPr>
          <a:xfrm>
            <a:off x="4976083" y="5805264"/>
            <a:ext cx="777240" cy="163284"/>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314750388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F9FA541-37D8-492D-AA0D-9088F6D764B0}"/>
              </a:ext>
            </a:extLst>
          </p:cNvPr>
          <p:cNvSpPr>
            <a:spLocks noGrp="1"/>
          </p:cNvSpPr>
          <p:nvPr>
            <p:ph type="title"/>
          </p:nvPr>
        </p:nvSpPr>
        <p:spPr>
          <a:xfrm>
            <a:off x="457200" y="114302"/>
            <a:ext cx="8229600" cy="1143000"/>
          </a:xfrm>
        </p:spPr>
        <p:txBody>
          <a:bodyPr>
            <a:normAutofit/>
          </a:bodyPr>
          <a:lstStyle/>
          <a:p>
            <a:r>
              <a:rPr lang="pt-BR" sz="2800" b="1" dirty="0"/>
              <a:t>Deferimento                                                 </a:t>
            </a:r>
            <a:r>
              <a:rPr lang="pt-BR" sz="2800" b="1" dirty="0" smtClean="0"/>
              <a:t>          </a:t>
            </a:r>
            <a:r>
              <a:rPr lang="pt-BR" sz="2800" b="1" dirty="0"/>
              <a:t>(Produtos da Faixa Amarela e Vermelha)</a:t>
            </a:r>
            <a:endParaRPr lang="pt-BR" sz="2800" dirty="0"/>
          </a:p>
        </p:txBody>
      </p:sp>
      <p:sp>
        <p:nvSpPr>
          <p:cNvPr id="3" name="Espaço Reservado para Conteúdo 2">
            <a:extLst>
              <a:ext uri="{FF2B5EF4-FFF2-40B4-BE49-F238E27FC236}">
                <a16:creationId xmlns:a16="http://schemas.microsoft.com/office/drawing/2014/main" xmlns="" id="{6DDD0D8B-DD6F-4BF5-A592-C61FD5D8F3A0}"/>
              </a:ext>
            </a:extLst>
          </p:cNvPr>
          <p:cNvSpPr>
            <a:spLocks noGrp="1"/>
          </p:cNvSpPr>
          <p:nvPr>
            <p:ph idx="1"/>
          </p:nvPr>
        </p:nvSpPr>
        <p:spPr/>
        <p:txBody>
          <a:bodyPr/>
          <a:lstStyle/>
          <a:p>
            <a:endParaRPr lang="pt-BR"/>
          </a:p>
        </p:txBody>
      </p:sp>
      <p:pic>
        <p:nvPicPr>
          <p:cNvPr id="4" name="Imagem 3">
            <a:extLst>
              <a:ext uri="{FF2B5EF4-FFF2-40B4-BE49-F238E27FC236}">
                <a16:creationId xmlns:a16="http://schemas.microsoft.com/office/drawing/2014/main" xmlns="" id="{3677AEC7-F06D-4967-8029-6D418EA501CF}"/>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17638"/>
            <a:ext cx="9036496" cy="5440362"/>
          </a:xfrm>
          <a:prstGeom prst="rect">
            <a:avLst/>
          </a:prstGeom>
          <a:noFill/>
          <a:ln>
            <a:noFill/>
          </a:ln>
        </p:spPr>
      </p:pic>
    </p:spTree>
    <p:extLst>
      <p:ext uri="{BB962C8B-B14F-4D97-AF65-F5344CB8AC3E}">
        <p14:creationId xmlns:p14="http://schemas.microsoft.com/office/powerpoint/2010/main" val="213345983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765D471F-7888-4F76-9194-B07A7866DEC9}"/>
              </a:ext>
            </a:extLst>
          </p:cNvPr>
          <p:cNvSpPr>
            <a:spLocks noGrp="1"/>
          </p:cNvSpPr>
          <p:nvPr>
            <p:ph type="title"/>
          </p:nvPr>
        </p:nvSpPr>
        <p:spPr>
          <a:xfrm>
            <a:off x="457200" y="274638"/>
            <a:ext cx="8229600" cy="778098"/>
          </a:xfrm>
        </p:spPr>
        <p:txBody>
          <a:bodyPr>
            <a:noAutofit/>
          </a:bodyPr>
          <a:lstStyle/>
          <a:p>
            <a:r>
              <a:rPr lang="pt-BR" sz="2800" dirty="0" smtClean="0"/>
              <a:t> </a:t>
            </a:r>
            <a:r>
              <a:rPr lang="pt-BR" sz="2800" b="1" dirty="0"/>
              <a:t>Deferimento                                                 </a:t>
            </a:r>
            <a:r>
              <a:rPr lang="pt-BR" sz="2800" b="1" dirty="0" smtClean="0"/>
              <a:t>                              </a:t>
            </a:r>
            <a:r>
              <a:rPr lang="pt-BR" sz="2800" b="1" dirty="0"/>
              <a:t>(Produtos da Faixa Amarela e Vermelha)</a:t>
            </a:r>
            <a:endParaRPr lang="pt-BR" sz="2800" dirty="0"/>
          </a:p>
        </p:txBody>
      </p:sp>
      <p:sp>
        <p:nvSpPr>
          <p:cNvPr id="3" name="Espaço Reservado para Conteúdo 2">
            <a:extLst>
              <a:ext uri="{FF2B5EF4-FFF2-40B4-BE49-F238E27FC236}">
                <a16:creationId xmlns:a16="http://schemas.microsoft.com/office/drawing/2014/main" xmlns="" id="{D8882FEF-68ED-4158-9DB6-068963C28700}"/>
              </a:ext>
            </a:extLst>
          </p:cNvPr>
          <p:cNvSpPr>
            <a:spLocks noGrp="1"/>
          </p:cNvSpPr>
          <p:nvPr>
            <p:ph idx="1"/>
          </p:nvPr>
        </p:nvSpPr>
        <p:spPr/>
        <p:txBody>
          <a:bodyPr/>
          <a:lstStyle/>
          <a:p>
            <a:endParaRPr lang="pt-BR"/>
          </a:p>
        </p:txBody>
      </p:sp>
      <p:pic>
        <p:nvPicPr>
          <p:cNvPr id="4" name="Imagem 3">
            <a:extLst>
              <a:ext uri="{FF2B5EF4-FFF2-40B4-BE49-F238E27FC236}">
                <a16:creationId xmlns:a16="http://schemas.microsoft.com/office/drawing/2014/main" xmlns="" id="{0AFBB6F0-2F8A-4033-89CA-1513EE4916E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84784"/>
            <a:ext cx="8475984" cy="5184576"/>
          </a:xfrm>
          <a:prstGeom prst="rect">
            <a:avLst/>
          </a:prstGeom>
          <a:noFill/>
          <a:ln>
            <a:noFill/>
          </a:ln>
        </p:spPr>
      </p:pic>
      <p:sp>
        <p:nvSpPr>
          <p:cNvPr id="5" name="Retângulo de cantos arredondados 5">
            <a:extLst>
              <a:ext uri="{FF2B5EF4-FFF2-40B4-BE49-F238E27FC236}">
                <a16:creationId xmlns:a16="http://schemas.microsoft.com/office/drawing/2014/main" xmlns="" id="{0EA0ABBC-AB71-4F23-9EAB-E7BF30023164}"/>
              </a:ext>
            </a:extLst>
          </p:cNvPr>
          <p:cNvSpPr>
            <a:spLocks/>
          </p:cNvSpPr>
          <p:nvPr/>
        </p:nvSpPr>
        <p:spPr>
          <a:xfrm>
            <a:off x="344488" y="2924944"/>
            <a:ext cx="3219400" cy="1872208"/>
          </a:xfrm>
          <a:prstGeom prst="round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Tree>
    <p:extLst>
      <p:ext uri="{BB962C8B-B14F-4D97-AF65-F5344CB8AC3E}">
        <p14:creationId xmlns:p14="http://schemas.microsoft.com/office/powerpoint/2010/main" val="273531910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9F14876-2C0D-4C75-BC73-55FC93DBC52A}"/>
              </a:ext>
            </a:extLst>
          </p:cNvPr>
          <p:cNvSpPr>
            <a:spLocks noGrp="1"/>
          </p:cNvSpPr>
          <p:nvPr>
            <p:ph type="title"/>
          </p:nvPr>
        </p:nvSpPr>
        <p:spPr/>
        <p:txBody>
          <a:bodyPr>
            <a:normAutofit/>
          </a:bodyPr>
          <a:lstStyle/>
          <a:p>
            <a:r>
              <a:rPr lang="pt-BR" sz="2800" b="1" dirty="0"/>
              <a:t>Deferimento </a:t>
            </a:r>
            <a:r>
              <a:rPr lang="pt-BR" sz="2800" b="1" dirty="0" smtClean="0"/>
              <a:t>– Mensagem Eletrônica                   (Produtos </a:t>
            </a:r>
            <a:r>
              <a:rPr lang="pt-BR" sz="2800" b="1" dirty="0"/>
              <a:t>da Faixa Amarela e Vermelha)</a:t>
            </a:r>
            <a:endParaRPr lang="pt-BR" sz="2800" dirty="0"/>
          </a:p>
        </p:txBody>
      </p:sp>
      <p:sp>
        <p:nvSpPr>
          <p:cNvPr id="3" name="Espaço Reservado para Conteúdo 2">
            <a:extLst>
              <a:ext uri="{FF2B5EF4-FFF2-40B4-BE49-F238E27FC236}">
                <a16:creationId xmlns:a16="http://schemas.microsoft.com/office/drawing/2014/main" xmlns="" id="{E3B081E8-E93F-42B0-B211-12EB70715214}"/>
              </a:ext>
            </a:extLst>
          </p:cNvPr>
          <p:cNvSpPr>
            <a:spLocks noGrp="1"/>
          </p:cNvSpPr>
          <p:nvPr>
            <p:ph idx="1"/>
          </p:nvPr>
        </p:nvSpPr>
        <p:spPr/>
        <p:txBody>
          <a:bodyPr>
            <a:normAutofit/>
          </a:bodyPr>
          <a:lstStyle/>
          <a:p>
            <a:pPr algn="just"/>
            <a:endParaRPr lang="pt-BR" sz="2400" b="1" dirty="0"/>
          </a:p>
          <a:p>
            <a:pPr algn="just">
              <a:buFont typeface="Wingdings" pitchFamily="2" charset="2"/>
              <a:buChar char="§"/>
            </a:pPr>
            <a:r>
              <a:rPr lang="pt-BR" sz="2400" b="1" dirty="0"/>
              <a:t>Os importadores devem encaminhar mensagem eletrônica ao comandante da região militar responsável pela URF de Despacho da mercadoria relacionando as LI`S aos seus respectivos Dossiês;</a:t>
            </a:r>
          </a:p>
          <a:p>
            <a:pPr algn="just"/>
            <a:endParaRPr lang="pt-BR" sz="2400" b="1" dirty="0"/>
          </a:p>
          <a:p>
            <a:pPr algn="just">
              <a:buFont typeface="Wingdings" pitchFamily="2" charset="2"/>
              <a:buChar char="§"/>
            </a:pPr>
            <a:r>
              <a:rPr lang="pt-BR" sz="2400" b="1" dirty="0"/>
              <a:t> </a:t>
            </a:r>
            <a:r>
              <a:rPr lang="pt-BR" sz="2400" b="1" dirty="0" smtClean="0"/>
              <a:t>Após </a:t>
            </a:r>
            <a:r>
              <a:rPr lang="pt-BR" sz="2400" b="1" dirty="0"/>
              <a:t>o envio da mensagem, acompanhar via Sistema o deferimento da LI ou Exigência para Vistoria e/ou complementação de documentos;</a:t>
            </a:r>
          </a:p>
          <a:p>
            <a:pPr marL="457200" lvl="1" indent="0" algn="just">
              <a:buNone/>
            </a:pPr>
            <a:endParaRPr lang="pt-BR" sz="2400" b="1" dirty="0"/>
          </a:p>
        </p:txBody>
      </p:sp>
    </p:spTree>
    <p:extLst>
      <p:ext uri="{BB962C8B-B14F-4D97-AF65-F5344CB8AC3E}">
        <p14:creationId xmlns:p14="http://schemas.microsoft.com/office/powerpoint/2010/main" val="133859868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9F14876-2C0D-4C75-BC73-55FC93DBC52A}"/>
              </a:ext>
            </a:extLst>
          </p:cNvPr>
          <p:cNvSpPr>
            <a:spLocks noGrp="1"/>
          </p:cNvSpPr>
          <p:nvPr>
            <p:ph type="title"/>
          </p:nvPr>
        </p:nvSpPr>
        <p:spPr/>
        <p:txBody>
          <a:bodyPr>
            <a:normAutofit/>
          </a:bodyPr>
          <a:lstStyle/>
          <a:p>
            <a:r>
              <a:rPr lang="pt-BR" sz="2800" b="1" dirty="0"/>
              <a:t>Deferimento – Mensagem Eletrônica                   (Produtos da Faixa Amarela e Vermelha)</a:t>
            </a:r>
            <a:endParaRPr lang="pt-BR" sz="2800" dirty="0"/>
          </a:p>
        </p:txBody>
      </p:sp>
      <p:pic>
        <p:nvPicPr>
          <p:cNvPr id="4" name="Espaço Reservado para Conteúdo 3">
            <a:extLst>
              <a:ext uri="{FF2B5EF4-FFF2-40B4-BE49-F238E27FC236}">
                <a16:creationId xmlns:a16="http://schemas.microsoft.com/office/drawing/2014/main" xmlns="" id="{292EADFE-E56B-4E2A-B548-4BAF11234833}"/>
              </a:ext>
            </a:extLst>
          </p:cNvPr>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417638"/>
            <a:ext cx="8507288" cy="4968552"/>
          </a:xfrm>
          <a:prstGeom prst="rect">
            <a:avLst/>
          </a:prstGeom>
          <a:noFill/>
          <a:ln>
            <a:noFill/>
          </a:ln>
        </p:spPr>
      </p:pic>
    </p:spTree>
    <p:extLst>
      <p:ext uri="{BB962C8B-B14F-4D97-AF65-F5344CB8AC3E}">
        <p14:creationId xmlns:p14="http://schemas.microsoft.com/office/powerpoint/2010/main" val="221949165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39F14876-2C0D-4C75-BC73-55FC93DBC52A}"/>
              </a:ext>
            </a:extLst>
          </p:cNvPr>
          <p:cNvSpPr>
            <a:spLocks noGrp="1"/>
          </p:cNvSpPr>
          <p:nvPr>
            <p:ph type="title"/>
          </p:nvPr>
        </p:nvSpPr>
        <p:spPr>
          <a:xfrm>
            <a:off x="323528" y="260648"/>
            <a:ext cx="8229600" cy="1143000"/>
          </a:xfrm>
        </p:spPr>
        <p:txBody>
          <a:bodyPr>
            <a:normAutofit/>
          </a:bodyPr>
          <a:lstStyle/>
          <a:p>
            <a:r>
              <a:rPr lang="pt-BR" sz="2800" b="1" dirty="0"/>
              <a:t>Deferimento                                                                               (Produtos da Faixa </a:t>
            </a:r>
            <a:r>
              <a:rPr lang="pt-BR" sz="2800" b="1" dirty="0" smtClean="0"/>
              <a:t>Verde)</a:t>
            </a:r>
            <a:endParaRPr lang="pt-BR" sz="2800" dirty="0"/>
          </a:p>
        </p:txBody>
      </p:sp>
      <p:sp>
        <p:nvSpPr>
          <p:cNvPr id="3" name="Espaço Reservado para Conteúdo 2">
            <a:extLst>
              <a:ext uri="{FF2B5EF4-FFF2-40B4-BE49-F238E27FC236}">
                <a16:creationId xmlns:a16="http://schemas.microsoft.com/office/drawing/2014/main" xmlns="" id="{E3B081E8-E93F-42B0-B211-12EB70715214}"/>
              </a:ext>
            </a:extLst>
          </p:cNvPr>
          <p:cNvSpPr>
            <a:spLocks noGrp="1"/>
          </p:cNvSpPr>
          <p:nvPr>
            <p:ph idx="1"/>
          </p:nvPr>
        </p:nvSpPr>
        <p:spPr/>
        <p:txBody>
          <a:bodyPr>
            <a:normAutofit/>
          </a:bodyPr>
          <a:lstStyle/>
          <a:p>
            <a:pPr lvl="1" algn="just">
              <a:buFont typeface="Wingdings" panose="05000000000000000000" pitchFamily="2" charset="2"/>
              <a:buChar char="§"/>
            </a:pPr>
            <a:r>
              <a:rPr lang="pt-BR" sz="2400" b="1" dirty="0"/>
              <a:t>Deferimento direto, a cargo da </a:t>
            </a:r>
            <a:r>
              <a:rPr lang="pt-BR" sz="2400" b="1" dirty="0" smtClean="0"/>
              <a:t>DFPC.  Para obter </a:t>
            </a:r>
            <a:r>
              <a:rPr lang="pt-BR" sz="2400" b="1" dirty="0"/>
              <a:t>o deferimento </a:t>
            </a:r>
            <a:r>
              <a:rPr lang="pt-BR" sz="2400" b="1" dirty="0" smtClean="0"/>
              <a:t>devemos criar </a:t>
            </a:r>
            <a:r>
              <a:rPr lang="pt-BR" sz="2400" b="1" dirty="0"/>
              <a:t>o dossiê, registrar a LI , gerar as Guias de Recolhimento da União (GRU) - referente  à concessão de licença prévia de importação para pessoa jurídica, valor de R$ 70,00 e autorização de desembaraço alfandegário para pessoa jurídica, valor de R$ 250,00 e  fazer o pagamento das </a:t>
            </a:r>
            <a:r>
              <a:rPr lang="pt-BR" sz="2400" b="1" dirty="0" smtClean="0"/>
              <a:t>mesmas;</a:t>
            </a:r>
          </a:p>
          <a:p>
            <a:pPr marL="457200" lvl="1" indent="0" algn="just">
              <a:buNone/>
            </a:pPr>
            <a:endParaRPr lang="pt-BR" sz="2400" b="1" dirty="0"/>
          </a:p>
          <a:p>
            <a:pPr lvl="1" algn="just">
              <a:buFont typeface="Wingdings" panose="05000000000000000000" pitchFamily="2" charset="2"/>
              <a:buChar char="§"/>
            </a:pPr>
            <a:r>
              <a:rPr lang="pt-BR" sz="2400" b="1" dirty="0" smtClean="0"/>
              <a:t>A anexação dos </a:t>
            </a:r>
            <a:r>
              <a:rPr lang="pt-BR" sz="2400" b="1" dirty="0"/>
              <a:t>documentos é feita de uma só vez. E a vinculação da operação é feita assim que se finaliza a anexação dos </a:t>
            </a:r>
            <a:r>
              <a:rPr lang="pt-BR" sz="2400" b="1" dirty="0" smtClean="0"/>
              <a:t>documentos;</a:t>
            </a:r>
            <a:endParaRPr lang="pt-BR" sz="2400" b="1" dirty="0"/>
          </a:p>
        </p:txBody>
      </p:sp>
    </p:spTree>
    <p:extLst>
      <p:ext uri="{BB962C8B-B14F-4D97-AF65-F5344CB8AC3E}">
        <p14:creationId xmlns:p14="http://schemas.microsoft.com/office/powerpoint/2010/main" val="304705398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BA1D8777-92C8-4EAB-A5E1-0C32FA169BD8}"/>
              </a:ext>
            </a:extLst>
          </p:cNvPr>
          <p:cNvSpPr>
            <a:spLocks noGrp="1"/>
          </p:cNvSpPr>
          <p:nvPr>
            <p:ph type="title"/>
          </p:nvPr>
        </p:nvSpPr>
        <p:spPr>
          <a:xfrm>
            <a:off x="448449" y="116632"/>
            <a:ext cx="8229600" cy="1143000"/>
          </a:xfrm>
        </p:spPr>
        <p:txBody>
          <a:bodyPr>
            <a:noAutofit/>
          </a:bodyPr>
          <a:lstStyle/>
          <a:p>
            <a:r>
              <a:rPr lang="pt-BR" sz="2800" b="1" dirty="0"/>
              <a:t>Deferimento                                                                               (Produtos da Faixa Verde)</a:t>
            </a:r>
            <a:endParaRPr lang="pt-BR" sz="2800" dirty="0"/>
          </a:p>
        </p:txBody>
      </p:sp>
      <p:sp>
        <p:nvSpPr>
          <p:cNvPr id="3" name="Espaço Reservado para Conteúdo 2">
            <a:extLst>
              <a:ext uri="{FF2B5EF4-FFF2-40B4-BE49-F238E27FC236}">
                <a16:creationId xmlns:a16="http://schemas.microsoft.com/office/drawing/2014/main" xmlns="" id="{BB6FCE0A-B4D2-42F0-9AF0-6B5D6827A71E}"/>
              </a:ext>
            </a:extLst>
          </p:cNvPr>
          <p:cNvSpPr>
            <a:spLocks noGrp="1"/>
          </p:cNvSpPr>
          <p:nvPr>
            <p:ph idx="1"/>
          </p:nvPr>
        </p:nvSpPr>
        <p:spPr>
          <a:xfrm>
            <a:off x="457200" y="1412776"/>
            <a:ext cx="8229600" cy="5040559"/>
          </a:xfrm>
        </p:spPr>
        <p:txBody>
          <a:bodyPr>
            <a:normAutofit fontScale="92500"/>
          </a:bodyPr>
          <a:lstStyle/>
          <a:p>
            <a:pPr>
              <a:buFont typeface="Wingdings" panose="05000000000000000000" pitchFamily="2" charset="2"/>
              <a:buChar char="§"/>
            </a:pPr>
            <a:r>
              <a:rPr lang="pt-BR" sz="2400" b="1" dirty="0"/>
              <a:t>O dossiê deve constar os seguintes documentos, anexados </a:t>
            </a:r>
            <a:r>
              <a:rPr lang="pt-BR" sz="2400" b="1" dirty="0" smtClean="0"/>
              <a:t>separadamente:</a:t>
            </a:r>
          </a:p>
          <a:p>
            <a:pPr>
              <a:buFont typeface="Wingdings" panose="05000000000000000000" pitchFamily="2" charset="2"/>
              <a:buChar char="q"/>
            </a:pPr>
            <a:r>
              <a:rPr lang="pt-BR" sz="2400" dirty="0" smtClean="0"/>
              <a:t>Comprovante </a:t>
            </a:r>
            <a:r>
              <a:rPr lang="pt-BR" sz="2400" dirty="0"/>
              <a:t>de recolhimento da taxa de fiscalização (70,00</a:t>
            </a:r>
            <a:r>
              <a:rPr lang="pt-BR" sz="2400" dirty="0" smtClean="0"/>
              <a:t>);</a:t>
            </a:r>
          </a:p>
          <a:p>
            <a:pPr>
              <a:buFont typeface="Wingdings" panose="05000000000000000000" pitchFamily="2" charset="2"/>
              <a:buChar char="q"/>
            </a:pPr>
            <a:r>
              <a:rPr lang="pt-BR" sz="2400" dirty="0" smtClean="0"/>
              <a:t>Comprovante </a:t>
            </a:r>
            <a:r>
              <a:rPr lang="pt-BR" sz="2400" dirty="0"/>
              <a:t>de recolhimento da taxa de fiscalização (250,00</a:t>
            </a:r>
            <a:r>
              <a:rPr lang="pt-BR" sz="2400" dirty="0" smtClean="0"/>
              <a:t>);</a:t>
            </a:r>
          </a:p>
          <a:p>
            <a:pPr>
              <a:buFont typeface="Wingdings" panose="05000000000000000000" pitchFamily="2" charset="2"/>
              <a:buChar char="q"/>
            </a:pPr>
            <a:r>
              <a:rPr lang="pt-BR" sz="2400" dirty="0" smtClean="0"/>
              <a:t>Fatura </a:t>
            </a:r>
            <a:r>
              <a:rPr lang="pt-BR" sz="2400" dirty="0"/>
              <a:t>comercial original (não será aceita </a:t>
            </a:r>
            <a:r>
              <a:rPr lang="pt-BR" sz="2400" dirty="0" err="1"/>
              <a:t>pró-forma</a:t>
            </a:r>
            <a:r>
              <a:rPr lang="pt-BR" sz="2400" dirty="0" smtClean="0"/>
              <a:t>);</a:t>
            </a:r>
            <a:endParaRPr lang="pt-BR" sz="2400" dirty="0"/>
          </a:p>
          <a:p>
            <a:pPr>
              <a:buFont typeface="Wingdings" panose="05000000000000000000" pitchFamily="2" charset="2"/>
              <a:buChar char="q"/>
            </a:pPr>
            <a:r>
              <a:rPr lang="pt-BR" sz="2400" dirty="0" smtClean="0"/>
              <a:t>Conhecimento </a:t>
            </a:r>
            <a:r>
              <a:rPr lang="pt-BR" sz="2400" dirty="0"/>
              <a:t>de embarque (caso seja anexado o </a:t>
            </a:r>
            <a:r>
              <a:rPr lang="pt-BR" sz="2400" dirty="0" smtClean="0"/>
              <a:t>draft posteriormente </a:t>
            </a:r>
            <a:r>
              <a:rPr lang="pt-BR" sz="2400" dirty="0"/>
              <a:t>o original deverá ser indexado ao dossiê </a:t>
            </a:r>
            <a:r>
              <a:rPr lang="pt-BR" sz="2400" dirty="0" smtClean="0"/>
              <a:t>existente);</a:t>
            </a:r>
          </a:p>
          <a:p>
            <a:pPr>
              <a:buFont typeface="Wingdings" panose="05000000000000000000" pitchFamily="2" charset="2"/>
              <a:buChar char="q"/>
            </a:pPr>
            <a:r>
              <a:rPr lang="pt-BR" sz="2400" dirty="0" smtClean="0"/>
              <a:t>Cópia </a:t>
            </a:r>
            <a:r>
              <a:rPr lang="pt-BR" sz="2400" dirty="0"/>
              <a:t>de contrato de locação de depósito, se for o </a:t>
            </a:r>
            <a:r>
              <a:rPr lang="pt-BR" sz="2400" dirty="0" smtClean="0"/>
              <a:t>caso;</a:t>
            </a:r>
          </a:p>
          <a:p>
            <a:pPr>
              <a:buFont typeface="Wingdings" panose="05000000000000000000" pitchFamily="2" charset="2"/>
              <a:buChar char="q"/>
            </a:pPr>
            <a:r>
              <a:rPr lang="pt-BR" sz="2400" dirty="0" smtClean="0"/>
              <a:t>Cópia </a:t>
            </a:r>
            <a:r>
              <a:rPr lang="pt-BR" sz="2400" dirty="0"/>
              <a:t>de contrato de importação por conta e ordem de terceiro, se for o </a:t>
            </a:r>
            <a:r>
              <a:rPr lang="pt-BR" sz="2400" dirty="0" smtClean="0"/>
              <a:t>caso;</a:t>
            </a:r>
          </a:p>
          <a:p>
            <a:pPr>
              <a:buFont typeface="Wingdings" panose="05000000000000000000" pitchFamily="2" charset="2"/>
              <a:buChar char="q"/>
            </a:pPr>
            <a:r>
              <a:rPr lang="pt-BR" sz="2400" dirty="0" smtClean="0"/>
              <a:t>Cópia </a:t>
            </a:r>
            <a:r>
              <a:rPr lang="pt-BR" sz="2400" dirty="0"/>
              <a:t>do protocolo de renovação do CR/TR, se for o </a:t>
            </a:r>
            <a:r>
              <a:rPr lang="pt-BR" sz="2400" dirty="0" smtClean="0"/>
              <a:t>caso;</a:t>
            </a:r>
          </a:p>
          <a:p>
            <a:pPr>
              <a:buFont typeface="Wingdings" panose="05000000000000000000" pitchFamily="2" charset="2"/>
              <a:buChar char="q"/>
            </a:pPr>
            <a:r>
              <a:rPr lang="pt-BR" sz="2400" dirty="0" smtClean="0"/>
              <a:t>Cópia </a:t>
            </a:r>
            <a:r>
              <a:rPr lang="pt-BR" sz="2400" dirty="0"/>
              <a:t>do protocolo de solicitação de </a:t>
            </a:r>
            <a:r>
              <a:rPr lang="pt-BR" sz="2400" dirty="0" err="1"/>
              <a:t>apostilamento</a:t>
            </a:r>
            <a:r>
              <a:rPr lang="pt-BR" sz="2400" dirty="0"/>
              <a:t> de mudança de endereço, se for o caso, etc.</a:t>
            </a:r>
          </a:p>
          <a:p>
            <a:endParaRPr lang="pt-BR" dirty="0"/>
          </a:p>
        </p:txBody>
      </p:sp>
    </p:spTree>
    <p:extLst>
      <p:ext uri="{BB962C8B-B14F-4D97-AF65-F5344CB8AC3E}">
        <p14:creationId xmlns:p14="http://schemas.microsoft.com/office/powerpoint/2010/main" val="15539233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FC2B9AF-3121-4DB0-BAB8-0F064DFB5666}"/>
              </a:ext>
            </a:extLst>
          </p:cNvPr>
          <p:cNvSpPr>
            <a:spLocks noGrp="1"/>
          </p:cNvSpPr>
          <p:nvPr>
            <p:ph type="title"/>
          </p:nvPr>
        </p:nvSpPr>
        <p:spPr>
          <a:xfrm>
            <a:off x="426369" y="87949"/>
            <a:ext cx="8229600" cy="1143000"/>
          </a:xfrm>
        </p:spPr>
        <p:txBody>
          <a:bodyPr>
            <a:normAutofit/>
          </a:bodyPr>
          <a:lstStyle/>
          <a:p>
            <a:r>
              <a:rPr lang="pt-BR" sz="2800" b="1" dirty="0"/>
              <a:t>Deferimento                                                                               (Produtos da Faixa Verde)</a:t>
            </a:r>
            <a:endParaRPr lang="pt-BR" sz="2800" dirty="0"/>
          </a:p>
        </p:txBody>
      </p:sp>
      <p:pic>
        <p:nvPicPr>
          <p:cNvPr id="4" name="Espaço Reservado para Conteúdo 3">
            <a:extLst>
              <a:ext uri="{FF2B5EF4-FFF2-40B4-BE49-F238E27FC236}">
                <a16:creationId xmlns:a16="http://schemas.microsoft.com/office/drawing/2014/main" xmlns="" id="{17F6BB5C-2FE9-4539-819F-AB38EFDCB80E}"/>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06790" y="1340768"/>
            <a:ext cx="8485689" cy="5242593"/>
          </a:xfrm>
          <a:prstGeom prst="rect">
            <a:avLst/>
          </a:prstGeom>
          <a:noFill/>
          <a:ln>
            <a:noFill/>
          </a:ln>
        </p:spPr>
      </p:pic>
      <p:sp>
        <p:nvSpPr>
          <p:cNvPr id="6" name="Seta para cima 34817">
            <a:extLst>
              <a:ext uri="{FF2B5EF4-FFF2-40B4-BE49-F238E27FC236}">
                <a16:creationId xmlns:a16="http://schemas.microsoft.com/office/drawing/2014/main" xmlns="" id="{ED6D707D-06ED-43E7-B7DF-16EF31F0A109}"/>
              </a:ext>
            </a:extLst>
          </p:cNvPr>
          <p:cNvSpPr>
            <a:spLocks/>
          </p:cNvSpPr>
          <p:nvPr/>
        </p:nvSpPr>
        <p:spPr>
          <a:xfrm rot="10800000">
            <a:off x="3923928" y="5301208"/>
            <a:ext cx="152400" cy="541020"/>
          </a:xfrm>
          <a:prstGeom prst="up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7" name="Seta para a direita 34819">
            <a:extLst>
              <a:ext uri="{FF2B5EF4-FFF2-40B4-BE49-F238E27FC236}">
                <a16:creationId xmlns:a16="http://schemas.microsoft.com/office/drawing/2014/main" xmlns="" id="{80CD0395-72C6-49F0-9286-D6115B99D1FE}"/>
              </a:ext>
            </a:extLst>
          </p:cNvPr>
          <p:cNvSpPr>
            <a:spLocks/>
          </p:cNvSpPr>
          <p:nvPr/>
        </p:nvSpPr>
        <p:spPr>
          <a:xfrm>
            <a:off x="0" y="5571718"/>
            <a:ext cx="571500" cy="1143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8" name="Seta para a esquerda 37914">
            <a:extLst>
              <a:ext uri="{FF2B5EF4-FFF2-40B4-BE49-F238E27FC236}">
                <a16:creationId xmlns:a16="http://schemas.microsoft.com/office/drawing/2014/main" xmlns="" id="{0C7A6F19-9509-4E84-9C58-4138B58C8095}"/>
              </a:ext>
            </a:extLst>
          </p:cNvPr>
          <p:cNvSpPr>
            <a:spLocks/>
          </p:cNvSpPr>
          <p:nvPr/>
        </p:nvSpPr>
        <p:spPr>
          <a:xfrm>
            <a:off x="7996722" y="4653136"/>
            <a:ext cx="777240" cy="137160"/>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418060965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E986CDE9-1CD7-44BE-9738-C756E519856F}"/>
              </a:ext>
            </a:extLst>
          </p:cNvPr>
          <p:cNvSpPr>
            <a:spLocks noGrp="1"/>
          </p:cNvSpPr>
          <p:nvPr>
            <p:ph type="title"/>
          </p:nvPr>
        </p:nvSpPr>
        <p:spPr>
          <a:xfrm>
            <a:off x="450761" y="59702"/>
            <a:ext cx="8229600" cy="1143000"/>
          </a:xfrm>
        </p:spPr>
        <p:txBody>
          <a:bodyPr>
            <a:normAutofit/>
          </a:bodyPr>
          <a:lstStyle/>
          <a:p>
            <a:r>
              <a:rPr lang="pt-BR" sz="2800" b="1" dirty="0"/>
              <a:t>Deferimento                                                                               (Produtos da Faixa Verde)</a:t>
            </a:r>
            <a:endParaRPr lang="pt-BR" sz="2800" dirty="0"/>
          </a:p>
        </p:txBody>
      </p:sp>
      <p:sp>
        <p:nvSpPr>
          <p:cNvPr id="3" name="Espaço Reservado para Conteúdo 2">
            <a:extLst>
              <a:ext uri="{FF2B5EF4-FFF2-40B4-BE49-F238E27FC236}">
                <a16:creationId xmlns:a16="http://schemas.microsoft.com/office/drawing/2014/main" xmlns="" id="{4F3701BF-FE30-42FE-8090-6AE05F89B315}"/>
              </a:ext>
            </a:extLst>
          </p:cNvPr>
          <p:cNvSpPr>
            <a:spLocks noGrp="1"/>
          </p:cNvSpPr>
          <p:nvPr>
            <p:ph idx="1"/>
          </p:nvPr>
        </p:nvSpPr>
        <p:spPr>
          <a:xfrm>
            <a:off x="683568" y="1632454"/>
            <a:ext cx="8229600" cy="4525963"/>
          </a:xfrm>
        </p:spPr>
        <p:txBody>
          <a:bodyPr/>
          <a:lstStyle/>
          <a:p>
            <a:endParaRPr lang="pt-BR"/>
          </a:p>
        </p:txBody>
      </p:sp>
      <p:pic>
        <p:nvPicPr>
          <p:cNvPr id="4" name="Imagem 3">
            <a:extLst>
              <a:ext uri="{FF2B5EF4-FFF2-40B4-BE49-F238E27FC236}">
                <a16:creationId xmlns:a16="http://schemas.microsoft.com/office/drawing/2014/main" xmlns="" id="{8A0B141A-56E9-4A2A-AEB8-51F6E968839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72014" y="1202702"/>
            <a:ext cx="8641154" cy="5322642"/>
          </a:xfrm>
          <a:prstGeom prst="rect">
            <a:avLst/>
          </a:prstGeom>
          <a:noFill/>
          <a:ln>
            <a:noFill/>
          </a:ln>
        </p:spPr>
      </p:pic>
      <p:sp>
        <p:nvSpPr>
          <p:cNvPr id="5" name="Seta para a esquerda 37914">
            <a:extLst>
              <a:ext uri="{FF2B5EF4-FFF2-40B4-BE49-F238E27FC236}">
                <a16:creationId xmlns:a16="http://schemas.microsoft.com/office/drawing/2014/main" xmlns="" id="{A11F5456-CE5F-42FA-89A2-133C96157E6F}"/>
              </a:ext>
            </a:extLst>
          </p:cNvPr>
          <p:cNvSpPr>
            <a:spLocks/>
          </p:cNvSpPr>
          <p:nvPr/>
        </p:nvSpPr>
        <p:spPr>
          <a:xfrm flipV="1">
            <a:off x="4932040" y="2636912"/>
            <a:ext cx="777240" cy="201295"/>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
        <p:nvSpPr>
          <p:cNvPr id="6" name="Seta para a esquerda 37914">
            <a:extLst>
              <a:ext uri="{FF2B5EF4-FFF2-40B4-BE49-F238E27FC236}">
                <a16:creationId xmlns:a16="http://schemas.microsoft.com/office/drawing/2014/main" xmlns="" id="{1EEEC127-6660-4A43-8C23-7D64E2331D0E}"/>
              </a:ext>
            </a:extLst>
          </p:cNvPr>
          <p:cNvSpPr>
            <a:spLocks/>
          </p:cNvSpPr>
          <p:nvPr/>
        </p:nvSpPr>
        <p:spPr>
          <a:xfrm flipV="1">
            <a:off x="5148064" y="3328352"/>
            <a:ext cx="777240" cy="201295"/>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pt-BR"/>
          </a:p>
        </p:txBody>
      </p:sp>
    </p:spTree>
    <p:extLst>
      <p:ext uri="{BB962C8B-B14F-4D97-AF65-F5344CB8AC3E}">
        <p14:creationId xmlns:p14="http://schemas.microsoft.com/office/powerpoint/2010/main" val="111904284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CECBEE26-F9D8-496F-9C1F-753CCDCA9175}"/>
              </a:ext>
            </a:extLst>
          </p:cNvPr>
          <p:cNvSpPr>
            <a:spLocks noGrp="1"/>
          </p:cNvSpPr>
          <p:nvPr>
            <p:ph type="title"/>
          </p:nvPr>
        </p:nvSpPr>
        <p:spPr>
          <a:xfrm>
            <a:off x="395536" y="108024"/>
            <a:ext cx="8229600" cy="1143000"/>
          </a:xfrm>
        </p:spPr>
        <p:txBody>
          <a:bodyPr>
            <a:normAutofit/>
          </a:bodyPr>
          <a:lstStyle/>
          <a:p>
            <a:r>
              <a:rPr lang="pt-BR" sz="2800" b="1" dirty="0"/>
              <a:t>Deferimento                                                                               (Produtos da Faixa Verde)</a:t>
            </a:r>
            <a:endParaRPr lang="pt-BR" sz="2800" dirty="0"/>
          </a:p>
        </p:txBody>
      </p:sp>
      <p:sp>
        <p:nvSpPr>
          <p:cNvPr id="3" name="Espaço Reservado para Conteúdo 2">
            <a:extLst>
              <a:ext uri="{FF2B5EF4-FFF2-40B4-BE49-F238E27FC236}">
                <a16:creationId xmlns:a16="http://schemas.microsoft.com/office/drawing/2014/main" xmlns="" id="{076D7215-E3A5-4381-B1FB-7877E58ECF12}"/>
              </a:ext>
            </a:extLst>
          </p:cNvPr>
          <p:cNvSpPr>
            <a:spLocks noGrp="1"/>
          </p:cNvSpPr>
          <p:nvPr>
            <p:ph idx="1"/>
          </p:nvPr>
        </p:nvSpPr>
        <p:spPr/>
        <p:txBody>
          <a:bodyPr/>
          <a:lstStyle/>
          <a:p>
            <a:endParaRPr lang="pt-BR" dirty="0"/>
          </a:p>
        </p:txBody>
      </p:sp>
      <p:pic>
        <p:nvPicPr>
          <p:cNvPr id="4" name="Imagem 3">
            <a:extLst>
              <a:ext uri="{FF2B5EF4-FFF2-40B4-BE49-F238E27FC236}">
                <a16:creationId xmlns:a16="http://schemas.microsoft.com/office/drawing/2014/main" xmlns="" id="{06A91587-46A6-4287-9C22-8C6A327EEA4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95536" y="1417638"/>
            <a:ext cx="8496944" cy="5251722"/>
          </a:xfrm>
          <a:prstGeom prst="rect">
            <a:avLst/>
          </a:prstGeom>
          <a:noFill/>
          <a:ln>
            <a:noFill/>
          </a:ln>
        </p:spPr>
      </p:pic>
      <p:sp>
        <p:nvSpPr>
          <p:cNvPr id="5" name="Retângulo de cantos arredondados 5">
            <a:extLst>
              <a:ext uri="{FF2B5EF4-FFF2-40B4-BE49-F238E27FC236}">
                <a16:creationId xmlns:a16="http://schemas.microsoft.com/office/drawing/2014/main" xmlns="" id="{65E1201D-9FE2-4F19-A62E-99F02ADC3E90}"/>
              </a:ext>
            </a:extLst>
          </p:cNvPr>
          <p:cNvSpPr>
            <a:spLocks/>
          </p:cNvSpPr>
          <p:nvPr/>
        </p:nvSpPr>
        <p:spPr>
          <a:xfrm>
            <a:off x="464442" y="2659538"/>
            <a:ext cx="3099446" cy="1705566"/>
          </a:xfrm>
          <a:prstGeom prst="round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Tree>
    <p:extLst>
      <p:ext uri="{BB962C8B-B14F-4D97-AF65-F5344CB8AC3E}">
        <p14:creationId xmlns:p14="http://schemas.microsoft.com/office/powerpoint/2010/main" val="27813530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sz="3100" b="1" dirty="0"/>
              <a:t>Criação do Dossiê de Importação</a:t>
            </a:r>
            <a:br>
              <a:rPr lang="pt-BR" sz="3100" b="1" dirty="0"/>
            </a:br>
            <a:r>
              <a:rPr lang="pt-BR" sz="3100" dirty="0"/>
              <a:t/>
            </a:r>
            <a:br>
              <a:rPr lang="pt-BR" sz="3100" dirty="0"/>
            </a:br>
            <a:endParaRPr lang="pt-BR" sz="3100" dirty="0"/>
          </a:p>
        </p:txBody>
      </p:sp>
      <p:sp>
        <p:nvSpPr>
          <p:cNvPr id="3" name="Subtítulo 2"/>
          <p:cNvSpPr>
            <a:spLocks noGrp="1"/>
          </p:cNvSpPr>
          <p:nvPr>
            <p:ph type="subTitle" idx="1"/>
          </p:nvPr>
        </p:nvSpPr>
        <p:spPr>
          <a:xfrm>
            <a:off x="971600" y="1124744"/>
            <a:ext cx="6768752" cy="4968552"/>
          </a:xfrm>
        </p:spPr>
        <p:txBody>
          <a:bodyPr>
            <a:noAutofit/>
          </a:bodyPr>
          <a:lstStyle/>
          <a:p>
            <a:endParaRPr lang="pt-BR" sz="2800" b="1" dirty="0"/>
          </a:p>
          <a:p>
            <a:pPr algn="just"/>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12" name="Imagem 11">
            <a:extLst>
              <a:ext uri="{FF2B5EF4-FFF2-40B4-BE49-F238E27FC236}">
                <a16:creationId xmlns:a16="http://schemas.microsoft.com/office/drawing/2014/main" xmlns="" id="{99FEFFBD-2554-4F34-8D45-C3F083E3D69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84732" y="1340770"/>
            <a:ext cx="8779756" cy="5256582"/>
          </a:xfrm>
          <a:prstGeom prst="rect">
            <a:avLst/>
          </a:prstGeom>
          <a:noFill/>
          <a:ln>
            <a:noFill/>
          </a:ln>
        </p:spPr>
      </p:pic>
      <p:sp>
        <p:nvSpPr>
          <p:cNvPr id="13" name="Seta para a esquerda 4">
            <a:extLst>
              <a:ext uri="{FF2B5EF4-FFF2-40B4-BE49-F238E27FC236}">
                <a16:creationId xmlns:a16="http://schemas.microsoft.com/office/drawing/2014/main" xmlns="" id="{F26AE7E9-414F-47A5-8988-B0376E0129C3}"/>
              </a:ext>
            </a:extLst>
          </p:cNvPr>
          <p:cNvSpPr>
            <a:spLocks/>
          </p:cNvSpPr>
          <p:nvPr/>
        </p:nvSpPr>
        <p:spPr>
          <a:xfrm>
            <a:off x="6372200" y="2492896"/>
            <a:ext cx="492760" cy="94863"/>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
        <p:nvSpPr>
          <p:cNvPr id="14" name="Seta para a esquerda 4">
            <a:extLst>
              <a:ext uri="{FF2B5EF4-FFF2-40B4-BE49-F238E27FC236}">
                <a16:creationId xmlns:a16="http://schemas.microsoft.com/office/drawing/2014/main" xmlns="" id="{1B3F3693-9B2F-4C06-9946-98CD359C9577}"/>
              </a:ext>
            </a:extLst>
          </p:cNvPr>
          <p:cNvSpPr>
            <a:spLocks/>
          </p:cNvSpPr>
          <p:nvPr/>
        </p:nvSpPr>
        <p:spPr>
          <a:xfrm>
            <a:off x="6516216" y="3645022"/>
            <a:ext cx="492760" cy="94863"/>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Tree>
    <p:extLst>
      <p:ext uri="{BB962C8B-B14F-4D97-AF65-F5344CB8AC3E}">
        <p14:creationId xmlns:p14="http://schemas.microsoft.com/office/powerpoint/2010/main" val="57571487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Cumprimento de Exigência junto a DFPC:</a:t>
            </a:r>
            <a:r>
              <a:rPr lang="pt-BR" sz="3200" b="1" dirty="0"/>
              <a:t/>
            </a:r>
            <a:br>
              <a:rPr lang="pt-BR" sz="3200" b="1" dirty="0"/>
            </a:br>
            <a:r>
              <a:rPr lang="pt-BR" sz="3100" b="1" dirty="0" smtClean="0"/>
              <a:t> </a:t>
            </a:r>
            <a:r>
              <a:rPr lang="pt-BR" sz="3100" b="1" dirty="0"/>
              <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488832" cy="4968552"/>
          </a:xfrm>
        </p:spPr>
        <p:txBody>
          <a:bodyPr>
            <a:noAutofit/>
          </a:bodyPr>
          <a:lstStyle/>
          <a:p>
            <a:pPr marL="342900" indent="-342900" algn="just">
              <a:buFont typeface="Wingdings" panose="05000000000000000000" pitchFamily="2" charset="2"/>
              <a:buChar char="§"/>
            </a:pPr>
            <a:endParaRPr lang="pt-BR" sz="2400" b="1" dirty="0" smtClean="0">
              <a:solidFill>
                <a:schemeClr val="tx1"/>
              </a:solidFill>
            </a:endParaRPr>
          </a:p>
          <a:p>
            <a:pPr marL="342900" indent="-342900" algn="just">
              <a:buFont typeface="Wingdings" panose="05000000000000000000" pitchFamily="2" charset="2"/>
              <a:buChar char="§"/>
            </a:pPr>
            <a:r>
              <a:rPr lang="pt-BR" sz="2400" b="1" dirty="0" smtClean="0">
                <a:solidFill>
                  <a:schemeClr val="tx1"/>
                </a:solidFill>
              </a:rPr>
              <a:t>Após </a:t>
            </a:r>
            <a:r>
              <a:rPr lang="pt-BR" sz="2400" b="1" dirty="0">
                <a:solidFill>
                  <a:schemeClr val="tx1"/>
                </a:solidFill>
              </a:rPr>
              <a:t>emissão </a:t>
            </a:r>
            <a:r>
              <a:rPr lang="pt-BR" sz="2400" b="1" dirty="0" smtClean="0">
                <a:solidFill>
                  <a:schemeClr val="tx1"/>
                </a:solidFill>
              </a:rPr>
              <a:t>de </a:t>
            </a:r>
            <a:r>
              <a:rPr lang="pt-BR" sz="2400" b="1" dirty="0">
                <a:solidFill>
                  <a:schemeClr val="tx1"/>
                </a:solidFill>
              </a:rPr>
              <a:t>LI substitutiva </a:t>
            </a:r>
            <a:r>
              <a:rPr lang="pt-BR" sz="2400" b="1" dirty="0" smtClean="0">
                <a:solidFill>
                  <a:schemeClr val="tx1"/>
                </a:solidFill>
              </a:rPr>
              <a:t>ou anexação de documentação complementar para </a:t>
            </a:r>
            <a:r>
              <a:rPr lang="pt-BR" sz="2400" b="1" dirty="0">
                <a:solidFill>
                  <a:schemeClr val="tx1"/>
                </a:solidFill>
              </a:rPr>
              <a:t>cumprimento de exigência junto a </a:t>
            </a:r>
            <a:r>
              <a:rPr lang="pt-BR" sz="2400" b="1" dirty="0" smtClean="0">
                <a:solidFill>
                  <a:schemeClr val="tx1"/>
                </a:solidFill>
              </a:rPr>
              <a:t>DFPC, deve-se </a:t>
            </a:r>
            <a:r>
              <a:rPr lang="pt-BR" sz="2400" b="1" dirty="0">
                <a:solidFill>
                  <a:schemeClr val="tx1"/>
                </a:solidFill>
              </a:rPr>
              <a:t>preencher o formulário do endereço eletrônico abaixo</a:t>
            </a:r>
            <a:r>
              <a:rPr lang="pt-BR" sz="2400" b="1" dirty="0" smtClean="0">
                <a:solidFill>
                  <a:schemeClr val="tx1"/>
                </a:solidFill>
              </a:rPr>
              <a:t>:</a:t>
            </a:r>
          </a:p>
          <a:p>
            <a:pPr marL="342900" indent="-342900" algn="just">
              <a:buFont typeface="Wingdings" panose="05000000000000000000" pitchFamily="2" charset="2"/>
              <a:buChar char="§"/>
            </a:pPr>
            <a:endParaRPr lang="pt-BR" sz="2400" b="1" dirty="0">
              <a:solidFill>
                <a:schemeClr val="tx1"/>
              </a:solidFill>
            </a:endParaRPr>
          </a:p>
          <a:p>
            <a:pPr algn="just"/>
            <a:r>
              <a:rPr lang="pt-BR" sz="2400" u="sng" dirty="0" smtClean="0">
                <a:hlinkClick r:id="rId2"/>
              </a:rPr>
              <a:t>https</a:t>
            </a:r>
            <a:r>
              <a:rPr lang="pt-BR" sz="2400" u="sng" dirty="0">
                <a:hlinkClick r:id="rId2"/>
              </a:rPr>
              <a:t>://docs.google.com/forms/d/e/1FAIpQLScB0_9kk3CwaumSAcl6EiU9j9qdGfCxYywH9qqdVAIoOnk2Og/viewform</a:t>
            </a:r>
            <a:endParaRPr lang="pt-BR" sz="2400"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12454532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Cumprimento de Exigência junto a DFPC</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488832" cy="4968552"/>
          </a:xfrm>
        </p:spPr>
        <p:txBody>
          <a:bodyPr>
            <a:noAutofit/>
          </a:bodyPr>
          <a:lstStyle/>
          <a:p>
            <a:pPr algn="just"/>
            <a:endParaRPr lang="pt-BR" sz="2400" b="1" dirty="0"/>
          </a:p>
          <a:p>
            <a:pPr algn="just"/>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5" name="Imagem 4"/>
          <p:cNvPicPr/>
          <p:nvPr/>
        </p:nvPicPr>
        <p:blipFill>
          <a:blip r:embed="rId2"/>
          <a:stretch>
            <a:fillRect/>
          </a:stretch>
        </p:blipFill>
        <p:spPr>
          <a:xfrm>
            <a:off x="395536" y="1340768"/>
            <a:ext cx="8424936" cy="5256583"/>
          </a:xfrm>
          <a:prstGeom prst="rect">
            <a:avLst/>
          </a:prstGeom>
        </p:spPr>
      </p:pic>
    </p:spTree>
    <p:extLst>
      <p:ext uri="{BB962C8B-B14F-4D97-AF65-F5344CB8AC3E}">
        <p14:creationId xmlns:p14="http://schemas.microsoft.com/office/powerpoint/2010/main" val="39079493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200" b="1" dirty="0"/>
              <a:t>Cumprimento de Exigência junto a DFPC</a:t>
            </a:r>
            <a:r>
              <a:rPr lang="pt-BR" sz="3100" b="1" dirty="0"/>
              <a:t> </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848872" cy="4968552"/>
          </a:xfrm>
        </p:spPr>
        <p:txBody>
          <a:bodyPr>
            <a:noAutofit/>
          </a:bodyPr>
          <a:lstStyle/>
          <a:p>
            <a:pPr algn="just"/>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5" name="Imagem 4"/>
          <p:cNvPicPr/>
          <p:nvPr/>
        </p:nvPicPr>
        <p:blipFill>
          <a:blip r:embed="rId2"/>
          <a:stretch>
            <a:fillRect/>
          </a:stretch>
        </p:blipFill>
        <p:spPr>
          <a:xfrm>
            <a:off x="395536" y="1340769"/>
            <a:ext cx="8424935" cy="5256583"/>
          </a:xfrm>
          <a:prstGeom prst="rect">
            <a:avLst/>
          </a:prstGeom>
        </p:spPr>
      </p:pic>
    </p:spTree>
    <p:extLst>
      <p:ext uri="{BB962C8B-B14F-4D97-AF65-F5344CB8AC3E}">
        <p14:creationId xmlns:p14="http://schemas.microsoft.com/office/powerpoint/2010/main" val="233354971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smtClean="0"/>
              <a:t>Observações</a:t>
            </a:r>
            <a:r>
              <a:rPr lang="pt-BR" sz="3100" b="1" dirty="0"/>
              <a:t> </a:t>
            </a:r>
            <a:r>
              <a:rPr lang="pt-BR" sz="3100" b="1" dirty="0" smtClean="0"/>
              <a:t>Gerais</a:t>
            </a:r>
            <a:r>
              <a:rPr lang="pt-BR" sz="3100" b="1" dirty="0"/>
              <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488832" cy="4968552"/>
          </a:xfrm>
        </p:spPr>
        <p:txBody>
          <a:bodyPr>
            <a:noAutofit/>
          </a:bodyPr>
          <a:lstStyle/>
          <a:p>
            <a:pPr algn="just"/>
            <a:endParaRPr lang="pt-BR" sz="2400" b="1" dirty="0"/>
          </a:p>
          <a:p>
            <a:pPr marL="342900" lvl="0" indent="-342900" algn="just">
              <a:buFont typeface="Wingdings" pitchFamily="2" charset="2"/>
              <a:buChar char="§"/>
            </a:pPr>
            <a:r>
              <a:rPr lang="pt-BR" sz="2400" b="1" dirty="0">
                <a:solidFill>
                  <a:schemeClr val="tx1"/>
                </a:solidFill>
              </a:rPr>
              <a:t>As autorizações de embarque</a:t>
            </a:r>
            <a:r>
              <a:rPr lang="pt-BR" sz="2400" dirty="0">
                <a:solidFill>
                  <a:schemeClr val="tx1"/>
                </a:solidFill>
              </a:rPr>
              <a:t> </a:t>
            </a:r>
            <a:r>
              <a:rPr lang="pt-BR" sz="2400" b="1" dirty="0">
                <a:solidFill>
                  <a:schemeClr val="tx1"/>
                </a:solidFill>
              </a:rPr>
              <a:t>bem como o deferimento serão concedidas pela DFPC, conforme sequencia de registro das LI`S;</a:t>
            </a:r>
          </a:p>
          <a:p>
            <a:pPr marL="342900" lvl="0" indent="-342900" algn="just">
              <a:buFont typeface="Wingdings" pitchFamily="2" charset="2"/>
              <a:buChar char="§"/>
            </a:pPr>
            <a:endParaRPr lang="pt-BR" sz="2400" b="1" dirty="0">
              <a:solidFill>
                <a:schemeClr val="tx1"/>
              </a:solidFill>
            </a:endParaRPr>
          </a:p>
          <a:p>
            <a:pPr marL="342900" lvl="0" indent="-342900" algn="just">
              <a:buFont typeface="Wingdings" pitchFamily="2" charset="2"/>
              <a:buChar char="§"/>
            </a:pPr>
            <a:r>
              <a:rPr lang="pt-BR" sz="2400" b="1" dirty="0">
                <a:solidFill>
                  <a:schemeClr val="tx1"/>
                </a:solidFill>
              </a:rPr>
              <a:t>Não se deve enviar e-mail à DFPC;</a:t>
            </a:r>
          </a:p>
          <a:p>
            <a:pPr lvl="0" algn="just"/>
            <a:endParaRPr lang="pt-BR" sz="2400" b="1" dirty="0">
              <a:solidFill>
                <a:schemeClr val="tx1"/>
              </a:solidFill>
            </a:endParaRPr>
          </a:p>
          <a:p>
            <a:pPr marL="342900" indent="-342900" algn="just">
              <a:buFont typeface="Wingdings" pitchFamily="2" charset="2"/>
              <a:buChar char="§"/>
            </a:pPr>
            <a:r>
              <a:rPr lang="pt-BR" sz="2400" b="1" dirty="0">
                <a:solidFill>
                  <a:schemeClr val="tx1"/>
                </a:solidFill>
              </a:rPr>
              <a:t>Não é recomendável demorar anexar os documentos ao dossiê, sob pena da LI entrar em exigência por falta de documentação para análise;</a:t>
            </a:r>
          </a:p>
          <a:p>
            <a:pPr algn="just"/>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416479328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3568" y="260649"/>
            <a:ext cx="7772400" cy="864095"/>
          </a:xfrm>
        </p:spPr>
        <p:txBody>
          <a:bodyPr>
            <a:normAutofit fontScale="90000"/>
          </a:bodyPr>
          <a:lstStyle/>
          <a:p>
            <a:r>
              <a:rPr lang="pt-BR" b="1" dirty="0"/>
              <a:t/>
            </a:r>
            <a:br>
              <a:rPr lang="pt-BR" b="1" dirty="0"/>
            </a:br>
            <a:r>
              <a:rPr lang="pt-BR" b="1" dirty="0"/>
              <a:t/>
            </a:r>
            <a:br>
              <a:rPr lang="pt-BR" b="1" dirty="0"/>
            </a:br>
            <a:r>
              <a:rPr lang="pt-BR" sz="3100" b="1" dirty="0"/>
              <a:t>LI Substitutiva</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632848" cy="4968552"/>
          </a:xfrm>
        </p:spPr>
        <p:txBody>
          <a:bodyPr>
            <a:noAutofit/>
          </a:bodyPr>
          <a:lstStyle/>
          <a:p>
            <a:pPr marL="342900" indent="-342900" algn="just">
              <a:buFont typeface="Wingdings" pitchFamily="2" charset="2"/>
              <a:buChar char="§"/>
            </a:pPr>
            <a:r>
              <a:rPr lang="pt-BR" sz="2400" b="1" dirty="0" smtClean="0">
                <a:solidFill>
                  <a:schemeClr val="tx1"/>
                </a:solidFill>
              </a:rPr>
              <a:t>Será </a:t>
            </a:r>
            <a:r>
              <a:rPr lang="pt-BR" sz="2400" b="1" dirty="0">
                <a:solidFill>
                  <a:schemeClr val="tx1"/>
                </a:solidFill>
              </a:rPr>
              <a:t>admitido o registro de LI substitutiva para alteração das seguintes informações:</a:t>
            </a:r>
          </a:p>
          <a:p>
            <a:pPr algn="just"/>
            <a:endParaRPr lang="pt-BR" sz="2400" b="1" dirty="0">
              <a:solidFill>
                <a:schemeClr val="tx1"/>
              </a:solidFill>
            </a:endParaRPr>
          </a:p>
          <a:p>
            <a:pPr marL="457200" indent="-457200" algn="just">
              <a:buFont typeface="+mj-lt"/>
              <a:buAutoNum type="arabicParenR"/>
            </a:pPr>
            <a:r>
              <a:rPr lang="pt-BR" sz="2400" b="1" dirty="0">
                <a:solidFill>
                  <a:schemeClr val="tx1"/>
                </a:solidFill>
              </a:rPr>
              <a:t>Para LI com embarque autorizado:</a:t>
            </a:r>
          </a:p>
          <a:p>
            <a:pPr marL="800100" lvl="1" indent="-342900" algn="just">
              <a:buFont typeface="Wingdings" pitchFamily="2" charset="2"/>
              <a:buChar char="§"/>
            </a:pPr>
            <a:r>
              <a:rPr lang="pt-BR" sz="2400" b="1" dirty="0">
                <a:solidFill>
                  <a:schemeClr val="tx1"/>
                </a:solidFill>
              </a:rPr>
              <a:t>Quantidade e tipo do produto</a:t>
            </a:r>
            <a:r>
              <a:rPr lang="pt-BR" sz="2400" b="1" dirty="0" smtClean="0">
                <a:solidFill>
                  <a:schemeClr val="tx1"/>
                </a:solidFill>
              </a:rPr>
              <a:t>;</a:t>
            </a:r>
          </a:p>
          <a:p>
            <a:pPr marL="800100" lvl="1" indent="-342900" algn="just">
              <a:buFont typeface="Wingdings" pitchFamily="2" charset="2"/>
              <a:buChar char="§"/>
            </a:pPr>
            <a:r>
              <a:rPr lang="pt-BR" sz="2400" b="1" dirty="0" smtClean="0">
                <a:solidFill>
                  <a:schemeClr val="tx1"/>
                </a:solidFill>
              </a:rPr>
              <a:t>Mudança do URF de Entrada (porto ou aeroporto);</a:t>
            </a:r>
            <a:endParaRPr lang="pt-BR" sz="2400" b="1" dirty="0">
              <a:solidFill>
                <a:schemeClr val="tx1"/>
              </a:solidFill>
            </a:endParaRPr>
          </a:p>
          <a:p>
            <a:pPr marL="800100" lvl="1" indent="-342900" algn="just">
              <a:buFont typeface="Wingdings" pitchFamily="2" charset="2"/>
              <a:buChar char="§"/>
            </a:pPr>
            <a:r>
              <a:rPr lang="pt-BR" sz="2400" b="1" dirty="0">
                <a:solidFill>
                  <a:schemeClr val="tx1"/>
                </a:solidFill>
              </a:rPr>
              <a:t> Informações cambiais; e</a:t>
            </a:r>
          </a:p>
          <a:p>
            <a:pPr marL="800100" lvl="1" indent="-342900" algn="just">
              <a:buFont typeface="Wingdings" pitchFamily="2" charset="2"/>
              <a:buChar char="§"/>
            </a:pPr>
            <a:r>
              <a:rPr lang="pt-BR" sz="2400" b="1" dirty="0">
                <a:solidFill>
                  <a:schemeClr val="tx1"/>
                </a:solidFill>
              </a:rPr>
              <a:t> </a:t>
            </a:r>
            <a:r>
              <a:rPr lang="pt-BR" sz="2400" b="1" dirty="0" err="1">
                <a:solidFill>
                  <a:schemeClr val="tx1"/>
                </a:solidFill>
              </a:rPr>
              <a:t>Incoterm</a:t>
            </a:r>
            <a:r>
              <a:rPr lang="pt-BR" sz="2400" b="1" dirty="0">
                <a:solidFill>
                  <a:schemeClr val="tx1"/>
                </a:solidFill>
              </a:rPr>
              <a:t>;</a:t>
            </a:r>
          </a:p>
          <a:p>
            <a:pPr marL="342900" indent="-342900" algn="just">
              <a:buFont typeface="Wingdings" pitchFamily="2" charset="2"/>
              <a:buChar char="§"/>
            </a:pPr>
            <a:r>
              <a:rPr lang="pt-BR" sz="2400" b="1" dirty="0">
                <a:solidFill>
                  <a:schemeClr val="tx1"/>
                </a:solidFill>
              </a:rPr>
              <a:t>LI substitutiva deve ser emitida com justificativa no campo “Informações complementares” e vinculada no dossiê da LI </a:t>
            </a:r>
            <a:r>
              <a:rPr lang="pt-BR" sz="2400" b="1" dirty="0" smtClean="0">
                <a:solidFill>
                  <a:schemeClr val="tx1"/>
                </a:solidFill>
              </a:rPr>
              <a:t>original</a:t>
            </a:r>
            <a:r>
              <a:rPr lang="pt-BR" sz="2400" b="1" dirty="0">
                <a:solidFill>
                  <a:schemeClr val="tx1"/>
                </a:solidFill>
              </a:rPr>
              <a:t>;</a:t>
            </a:r>
          </a:p>
          <a:p>
            <a:pPr marL="342900" indent="-342900" algn="just">
              <a:buFont typeface="Wingdings" pitchFamily="2" charset="2"/>
              <a:buChar char="§"/>
            </a:pPr>
            <a:endParaRPr lang="pt-BR" sz="2400" b="1" dirty="0"/>
          </a:p>
          <a:p>
            <a:pPr algn="just"/>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369277996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8032" y="260649"/>
            <a:ext cx="7772400" cy="864095"/>
          </a:xfrm>
        </p:spPr>
        <p:txBody>
          <a:bodyPr>
            <a:normAutofit fontScale="90000"/>
          </a:bodyPr>
          <a:lstStyle/>
          <a:p>
            <a:r>
              <a:rPr lang="pt-BR" b="1" dirty="0"/>
              <a:t/>
            </a:r>
            <a:br>
              <a:rPr lang="pt-BR" b="1" dirty="0"/>
            </a:br>
            <a:r>
              <a:rPr lang="pt-BR" b="1" dirty="0"/>
              <a:t/>
            </a:r>
            <a:br>
              <a:rPr lang="pt-BR" b="1" dirty="0"/>
            </a:br>
            <a:r>
              <a:rPr lang="pt-BR" sz="3100" b="1" dirty="0"/>
              <a:t>LI Substitutiva</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algn="just"/>
            <a:endParaRPr lang="pt-BR" sz="2400" b="1" dirty="0"/>
          </a:p>
          <a:p>
            <a:pPr algn="just"/>
            <a:endParaRPr lang="pt-BR" sz="2400" b="1" dirty="0"/>
          </a:p>
          <a:p>
            <a:pPr marL="342900" indent="-342900" algn="just">
              <a:buFont typeface="Wingdings" pitchFamily="2" charset="2"/>
              <a:buChar char="§"/>
            </a:pPr>
            <a:endParaRPr lang="pt-BR" sz="2400" b="1" dirty="0"/>
          </a:p>
          <a:p>
            <a:pPr algn="just"/>
            <a:endParaRPr lang="pt-BR" sz="2400" b="1" dirty="0"/>
          </a:p>
          <a:p>
            <a:pPr algn="just"/>
            <a:endParaRPr lang="pt-BR" sz="24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5" name="Imagem 4"/>
          <p:cNvPicPr/>
          <p:nvPr/>
        </p:nvPicPr>
        <p:blipFill>
          <a:blip r:embed="rId2">
            <a:extLst>
              <a:ext uri="{28A0092B-C50C-407E-A947-70E740481C1C}">
                <a14:useLocalDpi xmlns:a14="http://schemas.microsoft.com/office/drawing/2010/main" val="0"/>
              </a:ext>
            </a:extLst>
          </a:blip>
          <a:srcRect/>
          <a:stretch>
            <a:fillRect/>
          </a:stretch>
        </p:blipFill>
        <p:spPr bwMode="auto">
          <a:xfrm>
            <a:off x="184732" y="1268760"/>
            <a:ext cx="8851764" cy="5400600"/>
          </a:xfrm>
          <a:prstGeom prst="rect">
            <a:avLst/>
          </a:prstGeom>
          <a:noFill/>
          <a:ln>
            <a:noFill/>
          </a:ln>
        </p:spPr>
      </p:pic>
      <p:sp>
        <p:nvSpPr>
          <p:cNvPr id="6" name="Elipse 5"/>
          <p:cNvSpPr/>
          <p:nvPr/>
        </p:nvSpPr>
        <p:spPr>
          <a:xfrm>
            <a:off x="395536" y="3320988"/>
            <a:ext cx="8064896" cy="16201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Tree>
    <p:extLst>
      <p:ext uri="{BB962C8B-B14F-4D97-AF65-F5344CB8AC3E}">
        <p14:creationId xmlns:p14="http://schemas.microsoft.com/office/powerpoint/2010/main" val="188877590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LI Substitutiva</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560840" cy="4968552"/>
          </a:xfrm>
        </p:spPr>
        <p:txBody>
          <a:bodyPr>
            <a:noAutofit/>
          </a:bodyPr>
          <a:lstStyle/>
          <a:p>
            <a:pPr algn="just"/>
            <a:endParaRPr lang="pt-BR" sz="2400" b="1" dirty="0"/>
          </a:p>
          <a:p>
            <a:pPr marL="457200" indent="-457200" algn="just">
              <a:buAutoNum type="arabicParenR" startAt="2"/>
            </a:pPr>
            <a:r>
              <a:rPr lang="pt-BR" sz="2400" b="1" dirty="0">
                <a:solidFill>
                  <a:schemeClr val="tx1"/>
                </a:solidFill>
              </a:rPr>
              <a:t>Para LI deferida:</a:t>
            </a:r>
          </a:p>
          <a:p>
            <a:pPr algn="just"/>
            <a:endParaRPr lang="pt-BR" sz="2400" b="1" dirty="0">
              <a:solidFill>
                <a:schemeClr val="tx1"/>
              </a:solidFill>
            </a:endParaRPr>
          </a:p>
          <a:p>
            <a:pPr marL="800100" lvl="1" indent="-342900" algn="just">
              <a:buFont typeface="Wingdings" pitchFamily="2" charset="2"/>
              <a:buChar char="§"/>
            </a:pPr>
            <a:r>
              <a:rPr lang="pt-BR" sz="2400" b="1" dirty="0">
                <a:solidFill>
                  <a:schemeClr val="tx1"/>
                </a:solidFill>
              </a:rPr>
              <a:t>Informações cambiais;</a:t>
            </a:r>
          </a:p>
          <a:p>
            <a:pPr marL="800100" lvl="1" indent="-342900" algn="just">
              <a:buFont typeface="Wingdings" pitchFamily="2" charset="2"/>
              <a:buChar char="§"/>
            </a:pPr>
            <a:r>
              <a:rPr lang="pt-BR" sz="2400" b="1" dirty="0">
                <a:solidFill>
                  <a:schemeClr val="tx1"/>
                </a:solidFill>
              </a:rPr>
              <a:t> </a:t>
            </a:r>
            <a:r>
              <a:rPr lang="pt-BR" sz="2400" b="1" dirty="0" err="1">
                <a:solidFill>
                  <a:schemeClr val="tx1"/>
                </a:solidFill>
              </a:rPr>
              <a:t>Incoterm</a:t>
            </a:r>
            <a:r>
              <a:rPr lang="pt-BR" sz="2400" b="1" dirty="0">
                <a:solidFill>
                  <a:schemeClr val="tx1"/>
                </a:solidFill>
              </a:rPr>
              <a:t>; e</a:t>
            </a:r>
          </a:p>
          <a:p>
            <a:pPr marL="800100" lvl="1" indent="-342900" algn="just">
              <a:buFont typeface="Wingdings" pitchFamily="2" charset="2"/>
              <a:buChar char="§"/>
            </a:pPr>
            <a:r>
              <a:rPr lang="pt-BR" sz="2400" b="1" dirty="0">
                <a:solidFill>
                  <a:schemeClr val="tx1"/>
                </a:solidFill>
              </a:rPr>
              <a:t> Quantidade do produto apenas quando importado a granel e limitado a no máximo 10% para mais e sem limite para menos;</a:t>
            </a:r>
          </a:p>
          <a:p>
            <a:pPr marL="800100" lvl="1" indent="-342900" algn="just">
              <a:buFont typeface="Wingdings" pitchFamily="2" charset="2"/>
              <a:buChar char="§"/>
            </a:pPr>
            <a:r>
              <a:rPr lang="pt-BR" sz="2400" b="1" dirty="0">
                <a:solidFill>
                  <a:schemeClr val="tx1"/>
                </a:solidFill>
              </a:rPr>
              <a:t> Exigência Fiscal de outro órgão anuente;</a:t>
            </a:r>
          </a:p>
          <a:p>
            <a:pPr algn="l"/>
            <a:endParaRPr lang="pt-BR" sz="20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21110167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539552" y="210577"/>
            <a:ext cx="7772400" cy="864095"/>
          </a:xfrm>
        </p:spPr>
        <p:txBody>
          <a:bodyPr>
            <a:normAutofit fontScale="90000"/>
          </a:bodyPr>
          <a:lstStyle/>
          <a:p>
            <a:r>
              <a:rPr lang="pt-BR" b="1" dirty="0"/>
              <a:t/>
            </a:r>
            <a:br>
              <a:rPr lang="pt-BR" b="1" dirty="0"/>
            </a:br>
            <a:r>
              <a:rPr lang="pt-BR" sz="3100" b="1" dirty="0" smtClean="0"/>
              <a:t>LI Substitutiva</a:t>
            </a: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560840" cy="4968552"/>
          </a:xfrm>
        </p:spPr>
        <p:txBody>
          <a:bodyPr>
            <a:noAutofit/>
          </a:bodyPr>
          <a:lstStyle/>
          <a:p>
            <a:pPr algn="just"/>
            <a:r>
              <a:rPr lang="pt-BR" sz="2400" b="1" dirty="0" smtClean="0">
                <a:solidFill>
                  <a:schemeClr val="tx1"/>
                </a:solidFill>
              </a:rPr>
              <a:t>3) Observações:</a:t>
            </a:r>
          </a:p>
          <a:p>
            <a:pPr marL="457200" indent="-457200" algn="l">
              <a:buFont typeface="Wingdings" panose="05000000000000000000" pitchFamily="2" charset="2"/>
              <a:buChar char="§"/>
            </a:pPr>
            <a:r>
              <a:rPr lang="pt-BR" sz="2400" dirty="0">
                <a:solidFill>
                  <a:schemeClr val="tx1"/>
                </a:solidFill>
              </a:rPr>
              <a:t>No caso de necessidade de alteração do tipo do produto importado e da quantidade (para mais), não será admitido LI substitutiva, ressalvado a importação a granel cuja licença poderá ser objeto de substituição para correção da quantidade a maior, até o limite de 10</a:t>
            </a:r>
            <a:r>
              <a:rPr lang="pt-BR" sz="2400" dirty="0" smtClean="0">
                <a:solidFill>
                  <a:schemeClr val="tx1"/>
                </a:solidFill>
              </a:rPr>
              <a:t>%;</a:t>
            </a:r>
          </a:p>
          <a:p>
            <a:pPr marL="457200" indent="-457200" algn="l">
              <a:buFont typeface="Wingdings" panose="05000000000000000000" pitchFamily="2" charset="2"/>
              <a:buChar char="§"/>
            </a:pPr>
            <a:r>
              <a:rPr lang="pt-BR" sz="2400" dirty="0" smtClean="0">
                <a:solidFill>
                  <a:schemeClr val="tx1"/>
                </a:solidFill>
              </a:rPr>
              <a:t>Fora </a:t>
            </a:r>
            <a:r>
              <a:rPr lang="pt-BR" sz="2400" dirty="0">
                <a:solidFill>
                  <a:schemeClr val="tx1"/>
                </a:solidFill>
              </a:rPr>
              <a:t>a situação ressalvada, o importador deverá registrar nova licença, sujeitando-se ao pagamento de novas taxas de fiscalização e da multa por embarque sem </a:t>
            </a:r>
            <a:r>
              <a:rPr lang="pt-BR" sz="2400" dirty="0" smtClean="0">
                <a:solidFill>
                  <a:schemeClr val="tx1"/>
                </a:solidFill>
              </a:rPr>
              <a:t>LI;</a:t>
            </a:r>
          </a:p>
          <a:p>
            <a:pPr marL="457200" indent="-457200" algn="l">
              <a:buFont typeface="Wingdings" panose="05000000000000000000" pitchFamily="2" charset="2"/>
              <a:buChar char="§"/>
            </a:pPr>
            <a:r>
              <a:rPr lang="pt-BR" sz="2400" dirty="0" smtClean="0">
                <a:solidFill>
                  <a:schemeClr val="tx1"/>
                </a:solidFill>
              </a:rPr>
              <a:t>Nos </a:t>
            </a:r>
            <a:r>
              <a:rPr lang="pt-BR" sz="2400" dirty="0">
                <a:solidFill>
                  <a:schemeClr val="tx1"/>
                </a:solidFill>
              </a:rPr>
              <a:t>demais casos, o importador informa a substituição ao SFPC para que seja procedida a análise e deferimento da substitutiva;</a:t>
            </a:r>
          </a:p>
          <a:p>
            <a:pPr algn="just"/>
            <a:endParaRPr lang="pt-BR" sz="2400" b="1" dirty="0">
              <a:solidFill>
                <a:schemeClr val="tx1"/>
              </a:solidFill>
            </a:endParaRPr>
          </a:p>
          <a:p>
            <a:pPr algn="l"/>
            <a:endParaRPr lang="pt-BR" sz="20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279990703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Situações Especiais</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632848" cy="4968552"/>
          </a:xfrm>
        </p:spPr>
        <p:txBody>
          <a:bodyPr>
            <a:noAutofit/>
          </a:bodyPr>
          <a:lstStyle/>
          <a:p>
            <a:pPr algn="just"/>
            <a:endParaRPr lang="pt-BR" sz="2400" b="1" dirty="0"/>
          </a:p>
          <a:p>
            <a:pPr marL="342900" indent="-342900" algn="just">
              <a:buFont typeface="Wingdings" pitchFamily="2" charset="2"/>
              <a:buChar char="§"/>
            </a:pPr>
            <a:r>
              <a:rPr lang="pt-BR" sz="2400" b="1" dirty="0">
                <a:solidFill>
                  <a:schemeClr val="tx1"/>
                </a:solidFill>
              </a:rPr>
              <a:t>Situações especiais que serão permitidas o registro de LI substitutiva e cancelamento de LI:</a:t>
            </a:r>
          </a:p>
          <a:p>
            <a:pPr algn="just"/>
            <a:endParaRPr lang="pt-BR" sz="2400" b="1" dirty="0">
              <a:solidFill>
                <a:schemeClr val="tx1"/>
              </a:solidFill>
            </a:endParaRPr>
          </a:p>
          <a:p>
            <a:pPr marL="457200" indent="-457200" algn="just">
              <a:buFont typeface="+mj-lt"/>
              <a:buAutoNum type="alphaLcParenR"/>
            </a:pPr>
            <a:r>
              <a:rPr lang="pt-BR" sz="2400" b="1" dirty="0">
                <a:solidFill>
                  <a:schemeClr val="tx1"/>
                </a:solidFill>
              </a:rPr>
              <a:t>Deferimento Antecipado - Será admitido deferimento antecipado da LI apenas paras as situações em que o registro a DI tenha que ser antecipado, nos termos da legislação aduaneira;</a:t>
            </a:r>
          </a:p>
          <a:p>
            <a:pPr algn="just"/>
            <a:r>
              <a:rPr lang="pt-BR" sz="2400" b="1" dirty="0">
                <a:solidFill>
                  <a:schemeClr val="tx1"/>
                </a:solidFill>
              </a:rPr>
              <a:t>	</a:t>
            </a:r>
          </a:p>
          <a:p>
            <a:pPr algn="just"/>
            <a:endParaRPr lang="pt-BR" sz="2400" b="1" dirty="0"/>
          </a:p>
          <a:p>
            <a:pPr algn="just"/>
            <a:endParaRPr lang="pt-BR" sz="2400" b="1" dirty="0"/>
          </a:p>
          <a:p>
            <a:pPr algn="l"/>
            <a:endParaRPr lang="pt-BR" sz="20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212973947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Deferimento Antecipado</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704856" cy="4968552"/>
          </a:xfrm>
        </p:spPr>
        <p:txBody>
          <a:bodyPr>
            <a:noAutofit/>
          </a:bodyPr>
          <a:lstStyle/>
          <a:p>
            <a:pPr algn="just"/>
            <a:endParaRPr lang="pt-BR" sz="2400" b="1" dirty="0"/>
          </a:p>
          <a:p>
            <a:pPr marL="342900" indent="-342900" algn="just">
              <a:buFont typeface="Wingdings" pitchFamily="2" charset="2"/>
              <a:buChar char="§"/>
            </a:pPr>
            <a:r>
              <a:rPr lang="pt-BR" sz="2400" b="1" dirty="0">
                <a:solidFill>
                  <a:schemeClr val="tx1"/>
                </a:solidFill>
              </a:rPr>
              <a:t>Para o deferimento antecipado, o importador deverá requerê-lo nas informações complementares da LI, declarando, ainda:</a:t>
            </a:r>
          </a:p>
          <a:p>
            <a:pPr algn="just"/>
            <a:endParaRPr lang="pt-BR" sz="2400" b="1" dirty="0">
              <a:solidFill>
                <a:schemeClr val="tx1"/>
              </a:solidFill>
            </a:endParaRPr>
          </a:p>
          <a:p>
            <a:pPr marL="457200" indent="-457200" algn="just">
              <a:buFont typeface="+mj-lt"/>
              <a:buAutoNum type="arabicParenR"/>
            </a:pPr>
            <a:r>
              <a:rPr lang="pt-BR" sz="2400" b="1" dirty="0">
                <a:solidFill>
                  <a:schemeClr val="tx1"/>
                </a:solidFill>
              </a:rPr>
              <a:t>Que o registro da DI será na modalidade antecipada;</a:t>
            </a:r>
          </a:p>
          <a:p>
            <a:pPr algn="just"/>
            <a:endParaRPr lang="pt-BR" sz="2400" b="1" dirty="0">
              <a:solidFill>
                <a:schemeClr val="tx1"/>
              </a:solidFill>
            </a:endParaRPr>
          </a:p>
          <a:p>
            <a:pPr algn="just"/>
            <a:r>
              <a:rPr lang="pt-BR" sz="2400" b="1" dirty="0">
                <a:solidFill>
                  <a:schemeClr val="tx1"/>
                </a:solidFill>
              </a:rPr>
              <a:t>2)  Que o produto não será empregado até que órgão da fiscalização de produtos controlados libere a mercadoria para a destinação declarada pelo importador;</a:t>
            </a:r>
          </a:p>
          <a:p>
            <a:pPr marL="457200" indent="-457200" algn="just">
              <a:buAutoNum type="arabicParenR"/>
            </a:pPr>
            <a:endParaRPr lang="pt-BR" sz="2400" b="1" dirty="0"/>
          </a:p>
          <a:p>
            <a:pPr marL="457200" indent="-457200" algn="just">
              <a:buAutoNum type="arabicParenR"/>
            </a:pPr>
            <a:endParaRPr lang="pt-BR" sz="2400" b="1" dirty="0"/>
          </a:p>
          <a:p>
            <a:pPr algn="just"/>
            <a:endParaRPr lang="pt-BR" sz="2400" b="1" dirty="0"/>
          </a:p>
          <a:p>
            <a:pPr algn="just"/>
            <a:endParaRPr lang="pt-BR" sz="2400" b="1" dirty="0"/>
          </a:p>
          <a:p>
            <a:pPr algn="just"/>
            <a:endParaRPr lang="pt-BR" sz="2400" b="1" dirty="0"/>
          </a:p>
          <a:p>
            <a:pPr algn="l"/>
            <a:endParaRPr lang="pt-BR" sz="20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130263984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sz="3100" b="1" dirty="0"/>
              <a:t>Criação do Dossiê de Importação</a:t>
            </a:r>
            <a:r>
              <a:rPr lang="pt-BR" sz="3100" b="1" dirty="0">
                <a:solidFill>
                  <a:schemeClr val="tx1">
                    <a:lumMod val="65000"/>
                    <a:lumOff val="35000"/>
                  </a:schemeClr>
                </a:solidFill>
              </a:rPr>
              <a:t/>
            </a:r>
            <a:br>
              <a:rPr lang="pt-BR" sz="3100" b="1" dirty="0">
                <a:solidFill>
                  <a:schemeClr val="tx1">
                    <a:lumMod val="65000"/>
                    <a:lumOff val="35000"/>
                  </a:schemeClr>
                </a:solidFill>
              </a:rPr>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endParaRPr lang="pt-BR" sz="2800" b="1" dirty="0"/>
          </a:p>
          <a:p>
            <a:pPr algn="just"/>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6" name="Seta para a esquerda 5"/>
          <p:cNvSpPr/>
          <p:nvPr/>
        </p:nvSpPr>
        <p:spPr>
          <a:xfrm>
            <a:off x="3995936" y="2564904"/>
            <a:ext cx="721988" cy="193776"/>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pic>
        <p:nvPicPr>
          <p:cNvPr id="2049" name="Imagem 10339">
            <a:extLst>
              <a:ext uri="{FF2B5EF4-FFF2-40B4-BE49-F238E27FC236}">
                <a16:creationId xmlns:a16="http://schemas.microsoft.com/office/drawing/2014/main" xmlns="" id="{D53F935B-AF8E-4D98-BCB3-DD7B2A9C0A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732" y="1340769"/>
            <a:ext cx="8635740" cy="5184571"/>
          </a:xfrm>
          <a:prstGeom prst="rect">
            <a:avLst/>
          </a:prstGeom>
          <a:noFill/>
          <a:extLst>
            <a:ext uri="{909E8E84-426E-40DD-AFC4-6F175D3DCCD1}">
              <a14:hiddenFill xmlns:a14="http://schemas.microsoft.com/office/drawing/2010/main">
                <a:solidFill>
                  <a:srgbClr val="FFFFFF"/>
                </a:solidFill>
              </a14:hiddenFill>
            </a:ext>
          </a:extLst>
        </p:spPr>
      </p:pic>
      <p:sp>
        <p:nvSpPr>
          <p:cNvPr id="5" name="Texto Explicativo 1 10313">
            <a:extLst>
              <a:ext uri="{FF2B5EF4-FFF2-40B4-BE49-F238E27FC236}">
                <a16:creationId xmlns:a16="http://schemas.microsoft.com/office/drawing/2014/main" xmlns="" id="{055A95FB-CDC4-4FDA-8D19-683AE2EE2958}"/>
              </a:ext>
            </a:extLst>
          </p:cNvPr>
          <p:cNvSpPr>
            <a:spLocks/>
          </p:cNvSpPr>
          <p:nvPr/>
        </p:nvSpPr>
        <p:spPr bwMode="auto">
          <a:xfrm>
            <a:off x="2711617" y="1771194"/>
            <a:ext cx="1249363" cy="590550"/>
          </a:xfrm>
          <a:prstGeom prst="borderCallout1">
            <a:avLst>
              <a:gd name="adj1" fmla="val 50949"/>
              <a:gd name="adj2" fmla="val 100264"/>
              <a:gd name="adj3" fmla="val 38351"/>
              <a:gd name="adj4" fmla="val 233811"/>
            </a:avLst>
          </a:prstGeom>
          <a:gradFill rotWithShape="1">
            <a:gsLst>
              <a:gs pos="0">
                <a:srgbClr val="BCBCBC"/>
              </a:gs>
              <a:gs pos="35001">
                <a:srgbClr val="D0D0D0"/>
              </a:gs>
              <a:gs pos="100000">
                <a:srgbClr val="EDEDED"/>
              </a:gs>
            </a:gsLst>
            <a:lin ang="16200000" scaled="1"/>
          </a:gradFill>
          <a:ln w="25400">
            <a:solidFill>
              <a:srgbClr val="000000"/>
            </a:solidFill>
            <a:miter lim="800000"/>
            <a:headEnd/>
            <a:tailEnd type="stealth" w="lg" len="me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pt-BR" altLang="pt-BR" sz="10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USU</a:t>
            </a:r>
            <a:r>
              <a:rPr kumimoji="0" lang="pt-BR" altLang="pt-BR" sz="10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Á</a:t>
            </a:r>
            <a:r>
              <a:rPr kumimoji="0" lang="pt-BR" altLang="pt-BR" sz="10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RIO          DO CERTIFICADO</a:t>
            </a:r>
            <a:endParaRPr kumimoji="0" lang="pt-BR" altLang="pt-BR" sz="1800" b="0" i="0" u="none" strike="noStrike" cap="none" normalizeH="0" baseline="0" dirty="0">
              <a:ln>
                <a:noFill/>
              </a:ln>
              <a:solidFill>
                <a:schemeClr val="tx1"/>
              </a:solidFill>
              <a:effectLst/>
              <a:latin typeface="Arial" panose="020B0604020202020204" pitchFamily="34" charset="0"/>
            </a:endParaRPr>
          </a:p>
        </p:txBody>
      </p:sp>
      <p:sp>
        <p:nvSpPr>
          <p:cNvPr id="9" name="Seta para a esquerda 4">
            <a:extLst>
              <a:ext uri="{FF2B5EF4-FFF2-40B4-BE49-F238E27FC236}">
                <a16:creationId xmlns:a16="http://schemas.microsoft.com/office/drawing/2014/main" xmlns="" id="{71E8C0D4-0277-484E-AADA-8736F4190DF4}"/>
              </a:ext>
            </a:extLst>
          </p:cNvPr>
          <p:cNvSpPr>
            <a:spLocks/>
          </p:cNvSpPr>
          <p:nvPr/>
        </p:nvSpPr>
        <p:spPr>
          <a:xfrm>
            <a:off x="8040532" y="3424160"/>
            <a:ext cx="492760" cy="116840"/>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
        <p:nvSpPr>
          <p:cNvPr id="10" name="Rectangle 6">
            <a:extLst>
              <a:ext uri="{FF2B5EF4-FFF2-40B4-BE49-F238E27FC236}">
                <a16:creationId xmlns:a16="http://schemas.microsoft.com/office/drawing/2014/main" xmlns="" id="{10018266-D8D9-4684-9834-6C07906082D2}"/>
              </a:ext>
            </a:extLst>
          </p:cNvPr>
          <p:cNvSpPr>
            <a:spLocks noChangeArrowheads="1"/>
          </p:cNvSpPr>
          <p:nvPr/>
        </p:nvSpPr>
        <p:spPr bwMode="auto">
          <a:xfrm>
            <a:off x="685800" y="17711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pt-BR" altLang="pt-BR"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BR" altLang="pt-BR" sz="1800" b="0" i="0" u="none" strike="noStrike" cap="none" normalizeH="0" baseline="0">
                <a:ln>
                  <a:noFill/>
                </a:ln>
                <a:solidFill>
                  <a:schemeClr val="tx1"/>
                </a:solidFill>
                <a:effectLst/>
                <a:latin typeface="Arial" panose="020B0604020202020204" pitchFamily="34" charset="0"/>
              </a:rPr>
              <a:t/>
            </a:r>
            <a:br>
              <a:rPr kumimoji="0" lang="pt-BR" altLang="pt-BR" sz="1800" b="0" i="0" u="none" strike="noStrike" cap="none" normalizeH="0" baseline="0">
                <a:ln>
                  <a:noFill/>
                </a:ln>
                <a:solidFill>
                  <a:schemeClr val="tx1"/>
                </a:solidFill>
                <a:effectLst/>
                <a:latin typeface="Arial" panose="020B0604020202020204" pitchFamily="34" charset="0"/>
              </a:rPr>
            </a:br>
            <a:endParaRPr kumimoji="0" lang="pt-BR" altLang="pt-B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BR" altLang="pt-BR" sz="1800" b="0" i="0" u="none" strike="noStrike" cap="none" normalizeH="0" baseline="0">
              <a:ln>
                <a:noFill/>
              </a:ln>
              <a:solidFill>
                <a:schemeClr val="tx1"/>
              </a:solidFill>
              <a:effectLst/>
              <a:latin typeface="Arial" panose="020B0604020202020204" pitchFamily="34" charset="0"/>
            </a:endParaRPr>
          </a:p>
        </p:txBody>
      </p:sp>
      <p:sp>
        <p:nvSpPr>
          <p:cNvPr id="11" name="Rectangle 7">
            <a:extLst>
              <a:ext uri="{FF2B5EF4-FFF2-40B4-BE49-F238E27FC236}">
                <a16:creationId xmlns:a16="http://schemas.microsoft.com/office/drawing/2014/main" xmlns="" id="{868CE19C-922E-4CE4-9E50-BA46299C0269}"/>
              </a:ext>
            </a:extLst>
          </p:cNvPr>
          <p:cNvSpPr>
            <a:spLocks noChangeArrowheads="1"/>
          </p:cNvSpPr>
          <p:nvPr/>
        </p:nvSpPr>
        <p:spPr bwMode="auto">
          <a:xfrm>
            <a:off x="685800" y="177119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12" name="Rectangle 8">
            <a:extLst>
              <a:ext uri="{FF2B5EF4-FFF2-40B4-BE49-F238E27FC236}">
                <a16:creationId xmlns:a16="http://schemas.microsoft.com/office/drawing/2014/main" xmlns="" id="{98A19687-7F6F-4F53-9988-BF23BB8B211C}"/>
              </a:ext>
            </a:extLst>
          </p:cNvPr>
          <p:cNvSpPr>
            <a:spLocks noChangeArrowheads="1"/>
          </p:cNvSpPr>
          <p:nvPr/>
        </p:nvSpPr>
        <p:spPr bwMode="auto">
          <a:xfrm>
            <a:off x="685800" y="4504869"/>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pt-BR" altLang="pt-B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BR" altLang="pt-BR"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2729971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Deferimento Antecipado</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7632848" cy="4968552"/>
          </a:xfrm>
        </p:spPr>
        <p:txBody>
          <a:bodyPr>
            <a:noAutofit/>
          </a:bodyPr>
          <a:lstStyle/>
          <a:p>
            <a:pPr algn="just"/>
            <a:endParaRPr lang="pt-BR" sz="2400" dirty="0"/>
          </a:p>
          <a:p>
            <a:pPr marL="457200" indent="-457200" algn="just">
              <a:buAutoNum type="arabicParenR" startAt="3"/>
            </a:pPr>
            <a:r>
              <a:rPr lang="pt-BR" sz="2400" b="1" dirty="0">
                <a:solidFill>
                  <a:schemeClr val="tx1"/>
                </a:solidFill>
              </a:rPr>
              <a:t>Que o produto permanecerá lacrado no contêiner ou carregado em caminhões, estacionados em local apropriado, até a conclusão da vistoria ou dispensa desta por órgão da fiscalização de produtos controlados;</a:t>
            </a:r>
          </a:p>
          <a:p>
            <a:pPr algn="just"/>
            <a:endParaRPr lang="pt-BR" sz="2400" b="1" dirty="0">
              <a:solidFill>
                <a:schemeClr val="tx1"/>
              </a:solidFill>
            </a:endParaRPr>
          </a:p>
          <a:p>
            <a:pPr algn="just"/>
            <a:r>
              <a:rPr lang="pt-BR" sz="2400" b="1" dirty="0">
                <a:solidFill>
                  <a:schemeClr val="tx1"/>
                </a:solidFill>
              </a:rPr>
              <a:t>4) Que informará o SFPC responsável tão logo a mercadoria esteja em condições de ser vistoriada;</a:t>
            </a:r>
          </a:p>
          <a:p>
            <a:pPr algn="just"/>
            <a:endParaRPr lang="pt-BR" sz="2400" b="1" dirty="0">
              <a:solidFill>
                <a:schemeClr val="tx1"/>
              </a:solidFill>
            </a:endParaRPr>
          </a:p>
          <a:p>
            <a:pPr lvl="0" algn="just"/>
            <a:r>
              <a:rPr lang="pt-BR" sz="2400" b="1" dirty="0">
                <a:solidFill>
                  <a:schemeClr val="tx1"/>
                </a:solidFill>
              </a:rPr>
              <a:t>5) Que juntará ao dossiê correspondente toda a documentação necessária à realização da vistoria e liberação da mercadoria para utilização;</a:t>
            </a:r>
          </a:p>
          <a:p>
            <a:pPr marL="457200" indent="-457200" algn="just">
              <a:buAutoNum type="arabicParenR" startAt="3"/>
            </a:pPr>
            <a:endParaRPr lang="pt-BR" sz="2400" b="1" dirty="0"/>
          </a:p>
          <a:p>
            <a:pPr algn="just"/>
            <a:endParaRPr lang="pt-BR" sz="2400" b="1" dirty="0"/>
          </a:p>
          <a:p>
            <a:pPr algn="just"/>
            <a:endParaRPr lang="pt-BR" sz="2400" b="1" dirty="0"/>
          </a:p>
          <a:p>
            <a:pPr algn="l"/>
            <a:endParaRPr lang="pt-BR" sz="20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318679931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b="1" dirty="0"/>
              <a:t/>
            </a:r>
            <a:br>
              <a:rPr lang="pt-BR" b="1" dirty="0"/>
            </a:br>
            <a:r>
              <a:rPr lang="pt-BR" sz="3100" b="1" dirty="0"/>
              <a:t>Deferimento Antecipado</a:t>
            </a:r>
            <a:br>
              <a:rPr lang="pt-BR" sz="3100" b="1" dirty="0"/>
            </a:br>
            <a:r>
              <a:rPr lang="pt-BR" sz="3100" b="1" dirty="0"/>
              <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algn="just"/>
            <a:endParaRPr lang="pt-BR" sz="2400" dirty="0"/>
          </a:p>
          <a:p>
            <a:pPr marL="457200" indent="-457200" algn="just">
              <a:buAutoNum type="arabicParenR" startAt="3"/>
            </a:pPr>
            <a:endParaRPr lang="pt-BR" sz="2400" b="1" dirty="0"/>
          </a:p>
          <a:p>
            <a:pPr algn="just"/>
            <a:endParaRPr lang="pt-BR" sz="2400" b="1" dirty="0"/>
          </a:p>
          <a:p>
            <a:pPr algn="just"/>
            <a:endParaRPr lang="pt-BR" sz="2400" b="1" dirty="0"/>
          </a:p>
          <a:p>
            <a:pPr algn="l"/>
            <a:endParaRPr lang="pt-BR" sz="20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5" name="Imagem 4"/>
          <p:cNvPicPr/>
          <p:nvPr/>
        </p:nvPicPr>
        <p:blipFill>
          <a:blip r:embed="rId2">
            <a:extLst>
              <a:ext uri="{28A0092B-C50C-407E-A947-70E740481C1C}">
                <a14:useLocalDpi xmlns:a14="http://schemas.microsoft.com/office/drawing/2010/main" val="0"/>
              </a:ext>
            </a:extLst>
          </a:blip>
          <a:srcRect/>
          <a:stretch>
            <a:fillRect/>
          </a:stretch>
        </p:blipFill>
        <p:spPr bwMode="auto">
          <a:xfrm>
            <a:off x="395536" y="1211580"/>
            <a:ext cx="8568952" cy="5385772"/>
          </a:xfrm>
          <a:prstGeom prst="rect">
            <a:avLst/>
          </a:prstGeom>
          <a:noFill/>
          <a:ln>
            <a:noFill/>
          </a:ln>
        </p:spPr>
      </p:pic>
      <p:sp>
        <p:nvSpPr>
          <p:cNvPr id="7" name="Elipse 6"/>
          <p:cNvSpPr/>
          <p:nvPr/>
        </p:nvSpPr>
        <p:spPr>
          <a:xfrm>
            <a:off x="184732" y="3140968"/>
            <a:ext cx="8419716" cy="309634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Tree>
    <p:extLst>
      <p:ext uri="{BB962C8B-B14F-4D97-AF65-F5344CB8AC3E}">
        <p14:creationId xmlns:p14="http://schemas.microsoft.com/office/powerpoint/2010/main" val="176437947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sz="3100" b="1" dirty="0"/>
              <a:t>Situações Especiais</a:t>
            </a:r>
            <a:br>
              <a:rPr lang="pt-BR" sz="3100" b="1" dirty="0"/>
            </a:br>
            <a:r>
              <a:rPr lang="pt-BR" sz="3100" dirty="0"/>
              <a:t/>
            </a:r>
            <a:br>
              <a:rPr lang="pt-BR" sz="3100" dirty="0"/>
            </a:br>
            <a:endParaRPr lang="pt-BR" sz="3100" dirty="0"/>
          </a:p>
        </p:txBody>
      </p:sp>
      <p:sp>
        <p:nvSpPr>
          <p:cNvPr id="3" name="Subtítulo 2"/>
          <p:cNvSpPr>
            <a:spLocks noGrp="1"/>
          </p:cNvSpPr>
          <p:nvPr>
            <p:ph type="subTitle" idx="1"/>
          </p:nvPr>
        </p:nvSpPr>
        <p:spPr>
          <a:xfrm>
            <a:off x="971600" y="1124744"/>
            <a:ext cx="7488832" cy="4968552"/>
          </a:xfrm>
        </p:spPr>
        <p:txBody>
          <a:bodyPr>
            <a:noAutofit/>
          </a:bodyPr>
          <a:lstStyle/>
          <a:p>
            <a:pPr algn="just"/>
            <a:endParaRPr lang="pt-BR" sz="2400" b="1" dirty="0"/>
          </a:p>
          <a:p>
            <a:pPr marL="457200" indent="-457200" algn="just">
              <a:buAutoNum type="alphaLcParenR" startAt="2"/>
            </a:pPr>
            <a:r>
              <a:rPr lang="pt-BR" sz="2400" b="1" dirty="0">
                <a:solidFill>
                  <a:schemeClr val="tx1"/>
                </a:solidFill>
              </a:rPr>
              <a:t>Drawback</a:t>
            </a:r>
          </a:p>
          <a:p>
            <a:pPr marL="342900" indent="-342900" algn="just">
              <a:buFont typeface="Wingdings" pitchFamily="2" charset="2"/>
              <a:buChar char="§"/>
            </a:pPr>
            <a:endParaRPr lang="pt-BR" sz="2400" b="1" dirty="0">
              <a:solidFill>
                <a:schemeClr val="tx1"/>
              </a:solidFill>
            </a:endParaRPr>
          </a:p>
          <a:p>
            <a:pPr marL="342900" indent="-342900" algn="just">
              <a:buFont typeface="Wingdings" pitchFamily="2" charset="2"/>
              <a:buChar char="§"/>
            </a:pPr>
            <a:r>
              <a:rPr lang="pt-BR" sz="2400" b="1" dirty="0">
                <a:solidFill>
                  <a:schemeClr val="tx1"/>
                </a:solidFill>
              </a:rPr>
              <a:t>Quando necessária alteração da LI de embarque autorizado e deferida será permitido o cancelamento da LI e o registro de nova Licença, justificando o motivo nas informações complementares e vinculando a nova LI no mesmo dossiê da LI original cancelada;</a:t>
            </a:r>
          </a:p>
          <a:p>
            <a:pPr marL="342900" indent="-342900" algn="just">
              <a:buFont typeface="Wingdings" pitchFamily="2" charset="2"/>
              <a:buChar char="§"/>
            </a:pPr>
            <a:endParaRPr lang="pt-BR" sz="2400" b="1" dirty="0">
              <a:solidFill>
                <a:schemeClr val="tx1"/>
              </a:solidFill>
            </a:endParaRPr>
          </a:p>
          <a:p>
            <a:pPr marL="342900" indent="-342900" algn="just">
              <a:buFont typeface="Wingdings" pitchFamily="2" charset="2"/>
              <a:buChar char="§"/>
            </a:pPr>
            <a:r>
              <a:rPr lang="pt-BR" sz="2400" b="1" dirty="0">
                <a:solidFill>
                  <a:schemeClr val="tx1"/>
                </a:solidFill>
              </a:rPr>
              <a:t>Também será permitido o cancelamento da LI em outras situações que não seja possível o registro de LI substitutiva;</a:t>
            </a:r>
          </a:p>
          <a:p>
            <a:pPr algn="just"/>
            <a:endParaRPr lang="pt-BR" sz="2400" b="1" dirty="0"/>
          </a:p>
          <a:p>
            <a:pPr algn="just"/>
            <a:endParaRPr lang="pt-BR" sz="2400" b="1" dirty="0"/>
          </a:p>
          <a:p>
            <a:pPr algn="just"/>
            <a:endParaRPr lang="pt-BR" sz="2400" b="1" dirty="0"/>
          </a:p>
          <a:p>
            <a:pPr algn="just"/>
            <a:endParaRPr lang="pt-BR" sz="2400" b="1" dirty="0"/>
          </a:p>
          <a:p>
            <a:pPr algn="l"/>
            <a:endParaRPr lang="pt-BR" sz="20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Tree>
    <p:extLst>
      <p:ext uri="{BB962C8B-B14F-4D97-AF65-F5344CB8AC3E}">
        <p14:creationId xmlns:p14="http://schemas.microsoft.com/office/powerpoint/2010/main" val="296838755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sz="3100" b="1" dirty="0"/>
              <a:t>Drawback</a:t>
            </a:r>
            <a:br>
              <a:rPr lang="pt-BR" sz="3100" b="1" dirty="0"/>
            </a:br>
            <a:r>
              <a:rPr lang="pt-BR" sz="3100" b="1" dirty="0">
                <a:solidFill>
                  <a:schemeClr val="tx1">
                    <a:lumMod val="50000"/>
                    <a:lumOff val="50000"/>
                  </a:schemeClr>
                </a:solidFill>
              </a:rPr>
              <a:t/>
            </a:r>
            <a:br>
              <a:rPr lang="pt-BR" sz="3100" b="1" dirty="0">
                <a:solidFill>
                  <a:schemeClr val="tx1">
                    <a:lumMod val="50000"/>
                    <a:lumOff val="50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pPr algn="just"/>
            <a:endParaRPr lang="pt-BR" sz="2400" b="1" dirty="0"/>
          </a:p>
          <a:p>
            <a:pPr algn="just"/>
            <a:endParaRPr lang="pt-BR" sz="2400" b="1" dirty="0"/>
          </a:p>
          <a:p>
            <a:pPr algn="just"/>
            <a:endParaRPr lang="pt-BR" sz="2400" b="1" dirty="0"/>
          </a:p>
          <a:p>
            <a:pPr algn="just"/>
            <a:endParaRPr lang="pt-BR" sz="2400" b="1" dirty="0"/>
          </a:p>
          <a:p>
            <a:pPr algn="l"/>
            <a:endParaRPr lang="pt-BR" sz="2000" b="1" dirty="0"/>
          </a:p>
          <a:p>
            <a:pPr algn="just"/>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5" name="Imagem 4"/>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96752"/>
            <a:ext cx="8568952" cy="5256584"/>
          </a:xfrm>
          <a:prstGeom prst="rect">
            <a:avLst/>
          </a:prstGeom>
          <a:noFill/>
          <a:ln>
            <a:noFill/>
          </a:ln>
        </p:spPr>
      </p:pic>
      <p:sp>
        <p:nvSpPr>
          <p:cNvPr id="6" name="Elipse 5"/>
          <p:cNvSpPr/>
          <p:nvPr/>
        </p:nvSpPr>
        <p:spPr>
          <a:xfrm>
            <a:off x="395536" y="3825044"/>
            <a:ext cx="8424936" cy="226825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Tree>
    <p:extLst>
      <p:ext uri="{BB962C8B-B14F-4D97-AF65-F5344CB8AC3E}">
        <p14:creationId xmlns:p14="http://schemas.microsoft.com/office/powerpoint/2010/main" val="115229077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65951" y="198910"/>
            <a:ext cx="7772400" cy="864095"/>
          </a:xfrm>
        </p:spPr>
        <p:txBody>
          <a:bodyPr>
            <a:normAutofit fontScale="90000"/>
          </a:bodyPr>
          <a:lstStyle/>
          <a:p>
            <a:r>
              <a:rPr lang="pt-BR" b="1" dirty="0"/>
              <a:t/>
            </a:r>
            <a:br>
              <a:rPr lang="pt-BR" b="1" dirty="0"/>
            </a:br>
            <a:r>
              <a:rPr lang="pt-BR" sz="3100" b="1" dirty="0" smtClean="0"/>
              <a:t>Principais erros cometidos pelos importadores</a:t>
            </a:r>
            <a:br>
              <a:rPr lang="pt-BR" sz="3100" b="1" dirty="0" smtClean="0"/>
            </a:br>
            <a:endParaRPr lang="pt-BR" sz="3100"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6" name="Subtítulo 5"/>
          <p:cNvSpPr>
            <a:spLocks noGrp="1"/>
          </p:cNvSpPr>
          <p:nvPr>
            <p:ph type="subTitle" idx="1"/>
          </p:nvPr>
        </p:nvSpPr>
        <p:spPr>
          <a:xfrm>
            <a:off x="685800" y="1268760"/>
            <a:ext cx="7772400" cy="5256584"/>
          </a:xfrm>
        </p:spPr>
        <p:txBody>
          <a:bodyPr>
            <a:noAutofit/>
          </a:bodyPr>
          <a:lstStyle/>
          <a:p>
            <a:pPr marL="914400" lvl="1" indent="-457200" algn="l">
              <a:buFont typeface="Wingdings" panose="05000000000000000000" pitchFamily="2" charset="2"/>
              <a:buChar char="§"/>
            </a:pPr>
            <a:r>
              <a:rPr lang="pt-BR" sz="2400" b="1" dirty="0">
                <a:solidFill>
                  <a:schemeClr val="tx1"/>
                </a:solidFill>
              </a:rPr>
              <a:t>LI sem dossiê vinculado</a:t>
            </a:r>
            <a:r>
              <a:rPr lang="pt-BR" sz="2400" b="1" dirty="0" smtClean="0">
                <a:solidFill>
                  <a:schemeClr val="tx1"/>
                </a:solidFill>
              </a:rPr>
              <a:t>;</a:t>
            </a:r>
          </a:p>
          <a:p>
            <a:pPr marL="914400" lvl="1" indent="-457200" algn="l">
              <a:buFont typeface="Wingdings" panose="05000000000000000000" pitchFamily="2" charset="2"/>
              <a:buChar char="§"/>
            </a:pPr>
            <a:endParaRPr lang="pt-BR" sz="2400" b="1" dirty="0">
              <a:solidFill>
                <a:schemeClr val="tx1"/>
              </a:solidFill>
            </a:endParaRPr>
          </a:p>
          <a:p>
            <a:pPr marL="914400" lvl="1" indent="-457200" algn="l">
              <a:buFont typeface="Wingdings" panose="05000000000000000000" pitchFamily="2" charset="2"/>
              <a:buChar char="§"/>
            </a:pPr>
            <a:r>
              <a:rPr lang="pt-BR" sz="2400" b="1" dirty="0" smtClean="0">
                <a:solidFill>
                  <a:schemeClr val="tx1"/>
                </a:solidFill>
              </a:rPr>
              <a:t>Dossiê </a:t>
            </a:r>
            <a:r>
              <a:rPr lang="pt-BR" sz="2400" b="1" dirty="0">
                <a:solidFill>
                  <a:schemeClr val="tx1"/>
                </a:solidFill>
              </a:rPr>
              <a:t>em branco, ou seja, sem nenhum documento vinculado;</a:t>
            </a:r>
          </a:p>
          <a:p>
            <a:pPr marL="914400" lvl="1" indent="-457200" algn="l">
              <a:buFont typeface="Wingdings" panose="05000000000000000000" pitchFamily="2" charset="2"/>
              <a:buChar char="§"/>
            </a:pPr>
            <a:endParaRPr lang="pt-BR" sz="2400" b="1" dirty="0" smtClean="0">
              <a:solidFill>
                <a:schemeClr val="tx1"/>
              </a:solidFill>
            </a:endParaRPr>
          </a:p>
          <a:p>
            <a:pPr marL="914400" lvl="1" indent="-457200" algn="l">
              <a:buFont typeface="Wingdings" panose="05000000000000000000" pitchFamily="2" charset="2"/>
              <a:buChar char="§"/>
            </a:pPr>
            <a:r>
              <a:rPr lang="pt-BR" sz="2400" b="1" dirty="0" smtClean="0">
                <a:solidFill>
                  <a:schemeClr val="tx1"/>
                </a:solidFill>
              </a:rPr>
              <a:t>Vinculação </a:t>
            </a:r>
            <a:r>
              <a:rPr lang="pt-BR" sz="2400" b="1" dirty="0">
                <a:solidFill>
                  <a:schemeClr val="tx1"/>
                </a:solidFill>
              </a:rPr>
              <a:t>de documentos desnecessários, como extrato da LI, cópia do CR, quando o exigido é apenas </a:t>
            </a:r>
            <a:r>
              <a:rPr lang="pt-BR" sz="2400" b="1" dirty="0" smtClean="0">
                <a:solidFill>
                  <a:schemeClr val="tx1"/>
                </a:solidFill>
              </a:rPr>
              <a:t> comprovante </a:t>
            </a:r>
            <a:r>
              <a:rPr lang="pt-BR" sz="2400" b="1" dirty="0">
                <a:solidFill>
                  <a:schemeClr val="tx1"/>
                </a:solidFill>
              </a:rPr>
              <a:t>de pagamento da GRU e algum parecer ou cópia de contrato, se for o caso;</a:t>
            </a:r>
          </a:p>
          <a:p>
            <a:pPr marL="914400" lvl="1" indent="-457200" algn="l">
              <a:buFont typeface="Wingdings" panose="05000000000000000000" pitchFamily="2" charset="2"/>
              <a:buChar char="§"/>
            </a:pPr>
            <a:endParaRPr lang="pt-BR" sz="2400" b="1" dirty="0" smtClean="0">
              <a:solidFill>
                <a:schemeClr val="tx1"/>
              </a:solidFill>
            </a:endParaRPr>
          </a:p>
          <a:p>
            <a:pPr marL="914400" lvl="1" indent="-457200" algn="l">
              <a:buFont typeface="Wingdings" panose="05000000000000000000" pitchFamily="2" charset="2"/>
              <a:buChar char="§"/>
            </a:pPr>
            <a:r>
              <a:rPr lang="pt-BR" sz="2400" b="1" dirty="0" smtClean="0">
                <a:solidFill>
                  <a:schemeClr val="tx1"/>
                </a:solidFill>
              </a:rPr>
              <a:t>Solicitação </a:t>
            </a:r>
            <a:r>
              <a:rPr lang="pt-BR" sz="2400" b="1" dirty="0">
                <a:solidFill>
                  <a:schemeClr val="tx1"/>
                </a:solidFill>
              </a:rPr>
              <a:t>de prorrogação do prazo de LI`S com embarque autorizado</a:t>
            </a:r>
            <a:r>
              <a:rPr lang="pt-BR" sz="2400" b="1" dirty="0" smtClean="0">
                <a:solidFill>
                  <a:schemeClr val="tx1"/>
                </a:solidFill>
              </a:rPr>
              <a:t>;</a:t>
            </a:r>
          </a:p>
          <a:p>
            <a:pPr lvl="1" algn="l"/>
            <a:endParaRPr lang="pt-BR" sz="2200" b="1" dirty="0">
              <a:solidFill>
                <a:schemeClr val="tx1"/>
              </a:solidFill>
            </a:endParaRPr>
          </a:p>
        </p:txBody>
      </p:sp>
    </p:spTree>
    <p:extLst>
      <p:ext uri="{BB962C8B-B14F-4D97-AF65-F5344CB8AC3E}">
        <p14:creationId xmlns:p14="http://schemas.microsoft.com/office/powerpoint/2010/main" val="7096966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65951" y="198910"/>
            <a:ext cx="7772400" cy="864095"/>
          </a:xfrm>
        </p:spPr>
        <p:txBody>
          <a:bodyPr>
            <a:normAutofit fontScale="90000"/>
          </a:bodyPr>
          <a:lstStyle/>
          <a:p>
            <a:r>
              <a:rPr lang="pt-BR" b="1" dirty="0"/>
              <a:t/>
            </a:r>
            <a:br>
              <a:rPr lang="pt-BR" b="1" dirty="0"/>
            </a:br>
            <a:r>
              <a:rPr lang="pt-BR" sz="3100" b="1" dirty="0" smtClean="0"/>
              <a:t>Principais erros cometidos pelos importadores</a:t>
            </a:r>
            <a:br>
              <a:rPr lang="pt-BR" sz="3100" b="1" dirty="0" smtClean="0"/>
            </a:br>
            <a:endParaRPr lang="pt-BR" sz="3100"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6" name="Subtítulo 5"/>
          <p:cNvSpPr>
            <a:spLocks noGrp="1"/>
          </p:cNvSpPr>
          <p:nvPr>
            <p:ph type="subTitle" idx="1"/>
          </p:nvPr>
        </p:nvSpPr>
        <p:spPr>
          <a:xfrm>
            <a:off x="665951" y="1063005"/>
            <a:ext cx="7772400" cy="5256584"/>
          </a:xfrm>
        </p:spPr>
        <p:txBody>
          <a:bodyPr>
            <a:noAutofit/>
          </a:bodyPr>
          <a:lstStyle/>
          <a:p>
            <a:pPr marL="914400" lvl="1" indent="-457200" algn="l">
              <a:buFont typeface="Wingdings" panose="05000000000000000000" pitchFamily="2" charset="2"/>
              <a:buChar char="§"/>
            </a:pPr>
            <a:r>
              <a:rPr lang="pt-BR" sz="2400" b="1" dirty="0" smtClean="0">
                <a:solidFill>
                  <a:schemeClr val="tx1"/>
                </a:solidFill>
              </a:rPr>
              <a:t>Sem </a:t>
            </a:r>
            <a:r>
              <a:rPr lang="pt-BR" sz="2400" b="1" dirty="0">
                <a:solidFill>
                  <a:schemeClr val="tx1"/>
                </a:solidFill>
              </a:rPr>
              <a:t>o número do processo anuente ou falta da letra “R” antes do número do CR, no campo processo anuente da LI</a:t>
            </a:r>
            <a:r>
              <a:rPr lang="pt-BR" sz="2400" b="1" dirty="0" smtClean="0">
                <a:solidFill>
                  <a:schemeClr val="tx1"/>
                </a:solidFill>
              </a:rPr>
              <a:t>;</a:t>
            </a:r>
          </a:p>
          <a:p>
            <a:pPr lvl="1" algn="l"/>
            <a:endParaRPr lang="pt-BR" sz="2400" b="1" dirty="0">
              <a:solidFill>
                <a:schemeClr val="tx1"/>
              </a:solidFill>
            </a:endParaRPr>
          </a:p>
          <a:p>
            <a:pPr marL="914400" lvl="1" indent="-457200" algn="l">
              <a:buFont typeface="Wingdings" panose="05000000000000000000" pitchFamily="2" charset="2"/>
              <a:buChar char="§"/>
            </a:pPr>
            <a:r>
              <a:rPr lang="pt-BR" sz="2400" b="1" dirty="0">
                <a:solidFill>
                  <a:schemeClr val="tx1"/>
                </a:solidFill>
              </a:rPr>
              <a:t>Não solicita o parecer prévio para importação do produto (similaridade, nacionalização da produção, outros</a:t>
            </a:r>
            <a:r>
              <a:rPr lang="pt-BR" sz="2400" b="1" dirty="0" smtClean="0">
                <a:solidFill>
                  <a:schemeClr val="tx1"/>
                </a:solidFill>
              </a:rPr>
              <a:t>);</a:t>
            </a:r>
          </a:p>
          <a:p>
            <a:pPr lvl="1" algn="l"/>
            <a:endParaRPr lang="pt-BR" sz="2400" b="1" dirty="0">
              <a:solidFill>
                <a:schemeClr val="tx1"/>
              </a:solidFill>
            </a:endParaRPr>
          </a:p>
          <a:p>
            <a:pPr marL="914400" lvl="1" indent="-457200" algn="l">
              <a:buFont typeface="Wingdings" panose="05000000000000000000" pitchFamily="2" charset="2"/>
              <a:buChar char="§"/>
            </a:pPr>
            <a:r>
              <a:rPr lang="pt-BR" sz="2400" b="1" dirty="0">
                <a:solidFill>
                  <a:schemeClr val="tx1"/>
                </a:solidFill>
              </a:rPr>
              <a:t>Não anexar ao dossiê o contrato de locação de depósito ou contrato de importação por conta e ordem de terceiro, quando necessário</a:t>
            </a:r>
            <a:r>
              <a:rPr lang="pt-BR" sz="2400" b="1" dirty="0" smtClean="0">
                <a:solidFill>
                  <a:schemeClr val="tx1"/>
                </a:solidFill>
              </a:rPr>
              <a:t>;</a:t>
            </a:r>
          </a:p>
          <a:p>
            <a:pPr lvl="1" algn="l"/>
            <a:endParaRPr lang="pt-BR" sz="2400" b="1" dirty="0" smtClean="0">
              <a:solidFill>
                <a:schemeClr val="tx1"/>
              </a:solidFill>
            </a:endParaRPr>
          </a:p>
          <a:p>
            <a:pPr marL="914400" lvl="1" indent="-457200" algn="l">
              <a:buFont typeface="Wingdings" panose="05000000000000000000" pitchFamily="2" charset="2"/>
              <a:buChar char="§"/>
            </a:pPr>
            <a:r>
              <a:rPr lang="pt-BR" sz="2400" b="1" dirty="0" smtClean="0">
                <a:solidFill>
                  <a:schemeClr val="tx1"/>
                </a:solidFill>
              </a:rPr>
              <a:t>Deixa </a:t>
            </a:r>
            <a:r>
              <a:rPr lang="pt-BR" sz="2400" b="1" dirty="0">
                <a:solidFill>
                  <a:schemeClr val="tx1"/>
                </a:solidFill>
              </a:rPr>
              <a:t>de lançar no Google </a:t>
            </a:r>
            <a:r>
              <a:rPr lang="pt-BR" sz="2400" b="1" dirty="0" err="1">
                <a:solidFill>
                  <a:schemeClr val="tx1"/>
                </a:solidFill>
              </a:rPr>
              <a:t>Docs</a:t>
            </a:r>
            <a:r>
              <a:rPr lang="pt-BR" sz="2400" b="1" dirty="0">
                <a:solidFill>
                  <a:schemeClr val="tx1"/>
                </a:solidFill>
              </a:rPr>
              <a:t> o cumprimento da </a:t>
            </a:r>
            <a:r>
              <a:rPr lang="pt-BR" sz="2400" b="1" dirty="0" smtClean="0">
                <a:solidFill>
                  <a:schemeClr val="tx1"/>
                </a:solidFill>
              </a:rPr>
              <a:t>exigência;</a:t>
            </a:r>
            <a:endParaRPr lang="pt-BR" sz="2400" b="1" dirty="0">
              <a:solidFill>
                <a:schemeClr val="tx1"/>
              </a:solidFill>
            </a:endParaRPr>
          </a:p>
          <a:p>
            <a:endParaRPr lang="pt-BR" sz="2400" dirty="0"/>
          </a:p>
        </p:txBody>
      </p:sp>
    </p:spTree>
    <p:extLst>
      <p:ext uri="{BB962C8B-B14F-4D97-AF65-F5344CB8AC3E}">
        <p14:creationId xmlns:p14="http://schemas.microsoft.com/office/powerpoint/2010/main" val="403091528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71216" y="184666"/>
            <a:ext cx="7772400" cy="864095"/>
          </a:xfrm>
        </p:spPr>
        <p:txBody>
          <a:bodyPr>
            <a:normAutofit fontScale="90000"/>
          </a:bodyPr>
          <a:lstStyle/>
          <a:p>
            <a:r>
              <a:rPr lang="pt-BR" sz="3100" b="1" dirty="0" smtClean="0"/>
              <a:t/>
            </a:r>
            <a:br>
              <a:rPr lang="pt-BR" sz="3100" b="1" dirty="0" smtClean="0"/>
            </a:br>
            <a:r>
              <a:rPr lang="pt-BR" sz="3100" b="1" dirty="0" smtClean="0"/>
              <a:t>Contatos</a:t>
            </a:r>
            <a:br>
              <a:rPr lang="pt-BR" sz="3100" b="1" dirty="0" smtClean="0"/>
            </a:br>
            <a:endParaRPr lang="pt-BR" sz="3100"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sp>
        <p:nvSpPr>
          <p:cNvPr id="6" name="Subtítulo 5"/>
          <p:cNvSpPr>
            <a:spLocks noGrp="1"/>
          </p:cNvSpPr>
          <p:nvPr>
            <p:ph type="subTitle" idx="1"/>
          </p:nvPr>
        </p:nvSpPr>
        <p:spPr>
          <a:xfrm>
            <a:off x="685800" y="1556792"/>
            <a:ext cx="7772400" cy="4968552"/>
          </a:xfrm>
        </p:spPr>
        <p:txBody>
          <a:bodyPr>
            <a:normAutofit/>
          </a:bodyPr>
          <a:lstStyle/>
          <a:p>
            <a:pPr marL="342900" lvl="0" indent="-342900" algn="l">
              <a:buFont typeface="Wingdings" panose="05000000000000000000" pitchFamily="2" charset="2"/>
              <a:buChar char="§"/>
            </a:pPr>
            <a:r>
              <a:rPr lang="pt-BR" sz="2400" b="1" dirty="0">
                <a:solidFill>
                  <a:schemeClr val="tx1"/>
                </a:solidFill>
              </a:rPr>
              <a:t>Suporte SERPRO (sistema): 0800-978-2331 </a:t>
            </a:r>
            <a:endParaRPr lang="pt-BR" sz="2400" b="1" dirty="0" smtClean="0">
              <a:solidFill>
                <a:schemeClr val="tx1"/>
              </a:solidFill>
            </a:endParaRPr>
          </a:p>
          <a:p>
            <a:pPr lvl="0" algn="l"/>
            <a:endParaRPr lang="pt-BR" sz="2400" b="1" dirty="0">
              <a:solidFill>
                <a:schemeClr val="tx1"/>
              </a:solidFill>
            </a:endParaRPr>
          </a:p>
          <a:p>
            <a:pPr marL="342900" lvl="0" indent="-342900" algn="l">
              <a:buFont typeface="Wingdings" panose="05000000000000000000" pitchFamily="2" charset="2"/>
              <a:buChar char="§"/>
            </a:pPr>
            <a:r>
              <a:rPr lang="pt-BR" sz="2400" b="1" dirty="0">
                <a:solidFill>
                  <a:schemeClr val="tx1"/>
                </a:solidFill>
              </a:rPr>
              <a:t>Regiões </a:t>
            </a:r>
            <a:r>
              <a:rPr lang="pt-BR" sz="2400" b="1" dirty="0" smtClean="0">
                <a:solidFill>
                  <a:schemeClr val="tx1"/>
                </a:solidFill>
              </a:rPr>
              <a:t>Militares</a:t>
            </a:r>
          </a:p>
          <a:p>
            <a:pPr lvl="0" algn="l"/>
            <a:endParaRPr lang="pt-BR" sz="2400" b="1" dirty="0">
              <a:solidFill>
                <a:schemeClr val="tx1"/>
              </a:solidFill>
            </a:endParaRPr>
          </a:p>
          <a:p>
            <a:pPr marL="342900" lvl="0" indent="-342900" algn="l">
              <a:buFont typeface="Wingdings" panose="05000000000000000000" pitchFamily="2" charset="2"/>
              <a:buChar char="§"/>
            </a:pPr>
            <a:r>
              <a:rPr lang="pt-BR" sz="2400" b="1" dirty="0">
                <a:solidFill>
                  <a:schemeClr val="tx1"/>
                </a:solidFill>
              </a:rPr>
              <a:t>DFPC: Seção de Relações Institucionais (SRI): </a:t>
            </a:r>
            <a:endParaRPr lang="pt-BR" sz="2400" b="1" dirty="0" smtClean="0">
              <a:solidFill>
                <a:schemeClr val="tx1"/>
              </a:solidFill>
            </a:endParaRPr>
          </a:p>
          <a:p>
            <a:pPr lvl="1" algn="l"/>
            <a:r>
              <a:rPr lang="pt-BR" sz="2400" b="1" dirty="0" smtClean="0">
                <a:solidFill>
                  <a:schemeClr val="tx1"/>
                </a:solidFill>
              </a:rPr>
              <a:t>E-mail: </a:t>
            </a:r>
            <a:r>
              <a:rPr lang="pt-BR" sz="2400" b="1" u="sng" dirty="0" smtClean="0">
                <a:solidFill>
                  <a:schemeClr val="tx1"/>
                </a:solidFill>
                <a:hlinkClick r:id="rId2"/>
              </a:rPr>
              <a:t>dfpcresponde@dfpc.eb.mil.br</a:t>
            </a:r>
            <a:r>
              <a:rPr lang="pt-BR" sz="2400" b="1" dirty="0" smtClean="0">
                <a:solidFill>
                  <a:schemeClr val="tx1"/>
                </a:solidFill>
              </a:rPr>
              <a:t>;</a:t>
            </a:r>
          </a:p>
          <a:p>
            <a:pPr lvl="1" algn="l"/>
            <a:r>
              <a:rPr lang="pt-BR" sz="2400" b="1" dirty="0" smtClean="0">
                <a:solidFill>
                  <a:schemeClr val="tx1"/>
                </a:solidFill>
              </a:rPr>
              <a:t>Telefones </a:t>
            </a:r>
            <a:r>
              <a:rPr lang="pt-BR" sz="2400" b="1" dirty="0">
                <a:solidFill>
                  <a:schemeClr val="tx1"/>
                </a:solidFill>
              </a:rPr>
              <a:t>(61) 3415-6013 ou 3415-6230 ou 4393</a:t>
            </a:r>
            <a:r>
              <a:rPr lang="pt-BR" sz="2400" b="1" dirty="0" smtClean="0">
                <a:solidFill>
                  <a:schemeClr val="tx1"/>
                </a:solidFill>
              </a:rPr>
              <a:t>.</a:t>
            </a:r>
          </a:p>
          <a:p>
            <a:pPr lvl="1" algn="l"/>
            <a:endParaRPr lang="pt-BR" sz="2400" b="1" dirty="0">
              <a:solidFill>
                <a:schemeClr val="tx1"/>
              </a:solidFill>
            </a:endParaRPr>
          </a:p>
          <a:p>
            <a:pPr algn="l"/>
            <a:endParaRPr lang="pt-BR" sz="2400" dirty="0"/>
          </a:p>
        </p:txBody>
      </p:sp>
    </p:spTree>
    <p:extLst>
      <p:ext uri="{BB962C8B-B14F-4D97-AF65-F5344CB8AC3E}">
        <p14:creationId xmlns:p14="http://schemas.microsoft.com/office/powerpoint/2010/main" val="35486271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descr="C:\Users\Advance\AppData\Local\Microsoft\Windows\INetCache\Content.Outlook\1Y1Q2YMG\logoMarcaDagua.png">
            <a:extLst>
              <a:ext uri="{FF2B5EF4-FFF2-40B4-BE49-F238E27FC236}">
                <a16:creationId xmlns:a16="http://schemas.microsoft.com/office/drawing/2014/main" xmlns="" id="{ACB98ABB-720B-403F-82DD-E06A258E4A21}"/>
              </a:ext>
            </a:extLst>
          </p:cNvPr>
          <p:cNvPicPr/>
          <p:nvPr/>
        </p:nvPicPr>
        <p:blipFill>
          <a:blip r:embed="rId2" cstate="print"/>
          <a:srcRect/>
          <a:stretch>
            <a:fillRect/>
          </a:stretch>
        </p:blipFill>
        <p:spPr bwMode="auto">
          <a:xfrm>
            <a:off x="179512" y="1916832"/>
            <a:ext cx="8496944" cy="2880320"/>
          </a:xfrm>
          <a:prstGeom prst="rect">
            <a:avLst/>
          </a:prstGeom>
          <a:noFill/>
          <a:ln w="9525">
            <a:noFill/>
            <a:miter lim="800000"/>
            <a:headEnd/>
            <a:tailEnd/>
          </a:ln>
        </p:spPr>
      </p:pic>
      <p:sp>
        <p:nvSpPr>
          <p:cNvPr id="2" name="Retângulo 1"/>
          <p:cNvSpPr/>
          <p:nvPr/>
        </p:nvSpPr>
        <p:spPr>
          <a:xfrm>
            <a:off x="5508104" y="5085184"/>
            <a:ext cx="2550827" cy="646331"/>
          </a:xfrm>
          <a:prstGeom prst="rect">
            <a:avLst/>
          </a:prstGeom>
        </p:spPr>
        <p:txBody>
          <a:bodyPr wrap="none">
            <a:spAutoFit/>
          </a:bodyPr>
          <a:lstStyle/>
          <a:p>
            <a:pPr lvl="1"/>
            <a:r>
              <a:rPr lang="pt-BR" sz="3600" b="1" dirty="0"/>
              <a:t>Obrigada!</a:t>
            </a:r>
          </a:p>
        </p:txBody>
      </p:sp>
    </p:spTree>
    <p:extLst>
      <p:ext uri="{BB962C8B-B14F-4D97-AF65-F5344CB8AC3E}">
        <p14:creationId xmlns:p14="http://schemas.microsoft.com/office/powerpoint/2010/main" val="41429561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sz="3100" b="1" dirty="0"/>
              <a:t>Criação do Dossiê de Importação</a:t>
            </a:r>
            <a:br>
              <a:rPr lang="pt-BR" sz="3100" b="1" dirty="0"/>
            </a:br>
            <a:r>
              <a:rPr lang="pt-BR" sz="3100" dirty="0">
                <a:solidFill>
                  <a:schemeClr val="tx1">
                    <a:lumMod val="65000"/>
                    <a:lumOff val="35000"/>
                  </a:schemeClr>
                </a:solidFill>
              </a:rPr>
              <a:t/>
            </a:r>
            <a:br>
              <a:rPr lang="pt-BR" sz="3100" dirty="0">
                <a:solidFill>
                  <a:schemeClr val="tx1">
                    <a:lumMod val="65000"/>
                    <a:lumOff val="35000"/>
                  </a:schemeClr>
                </a:solidFill>
              </a:rPr>
            </a:br>
            <a:endParaRPr lang="pt-BR" sz="3100" dirty="0">
              <a:solidFill>
                <a:schemeClr val="tx1">
                  <a:lumMod val="65000"/>
                  <a:lumOff val="35000"/>
                </a:schemeClr>
              </a:solidFill>
            </a:endParaRPr>
          </a:p>
        </p:txBody>
      </p:sp>
      <p:sp>
        <p:nvSpPr>
          <p:cNvPr id="3" name="Subtítulo 2"/>
          <p:cNvSpPr>
            <a:spLocks noGrp="1"/>
          </p:cNvSpPr>
          <p:nvPr>
            <p:ph type="subTitle" idx="1"/>
          </p:nvPr>
        </p:nvSpPr>
        <p:spPr>
          <a:xfrm>
            <a:off x="971600" y="1124744"/>
            <a:ext cx="6768752" cy="4968552"/>
          </a:xfrm>
        </p:spPr>
        <p:txBody>
          <a:bodyPr>
            <a:noAutofit/>
          </a:bodyPr>
          <a:lstStyle/>
          <a:p>
            <a:endParaRPr lang="pt-BR" sz="2800" b="1" dirty="0"/>
          </a:p>
          <a:p>
            <a:pPr algn="just"/>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8" name="Imagem 7">
            <a:extLst>
              <a:ext uri="{FF2B5EF4-FFF2-40B4-BE49-F238E27FC236}">
                <a16:creationId xmlns:a16="http://schemas.microsoft.com/office/drawing/2014/main" xmlns="" id="{0980F4C9-57AC-4B39-9105-19453B85726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23528" y="1124745"/>
            <a:ext cx="8424936" cy="5472608"/>
          </a:xfrm>
          <a:prstGeom prst="rect">
            <a:avLst/>
          </a:prstGeom>
          <a:noFill/>
          <a:ln>
            <a:noFill/>
          </a:ln>
        </p:spPr>
      </p:pic>
      <p:sp>
        <p:nvSpPr>
          <p:cNvPr id="10" name="Seta para a esquerda 4">
            <a:extLst>
              <a:ext uri="{FF2B5EF4-FFF2-40B4-BE49-F238E27FC236}">
                <a16:creationId xmlns:a16="http://schemas.microsoft.com/office/drawing/2014/main" xmlns="" id="{BA2A94A0-27EB-455A-9FC8-6E6BEBB240B4}"/>
              </a:ext>
            </a:extLst>
          </p:cNvPr>
          <p:cNvSpPr>
            <a:spLocks/>
          </p:cNvSpPr>
          <p:nvPr/>
        </p:nvSpPr>
        <p:spPr>
          <a:xfrm flipV="1">
            <a:off x="2987824" y="2420888"/>
            <a:ext cx="492760" cy="157604"/>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Tree>
    <p:extLst>
      <p:ext uri="{BB962C8B-B14F-4D97-AF65-F5344CB8AC3E}">
        <p14:creationId xmlns:p14="http://schemas.microsoft.com/office/powerpoint/2010/main" val="40992341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76674"/>
            <a:ext cx="7772400" cy="864095"/>
          </a:xfrm>
        </p:spPr>
        <p:txBody>
          <a:bodyPr>
            <a:normAutofit fontScale="90000"/>
          </a:bodyPr>
          <a:lstStyle/>
          <a:p>
            <a:r>
              <a:rPr lang="pt-BR" b="1" dirty="0"/>
              <a:t/>
            </a:r>
            <a:br>
              <a:rPr lang="pt-BR" b="1" dirty="0"/>
            </a:br>
            <a:r>
              <a:rPr lang="pt-BR" sz="3100" b="1" dirty="0"/>
              <a:t>Criação do Dossiê de Importação</a:t>
            </a:r>
            <a:br>
              <a:rPr lang="pt-BR" sz="3100" b="1" dirty="0"/>
            </a:br>
            <a:r>
              <a:rPr lang="pt-BR" sz="3100" dirty="0"/>
              <a:t/>
            </a:r>
            <a:br>
              <a:rPr lang="pt-BR" sz="3100" dirty="0"/>
            </a:br>
            <a:endParaRPr lang="pt-BR" sz="3100" dirty="0"/>
          </a:p>
        </p:txBody>
      </p:sp>
      <p:sp>
        <p:nvSpPr>
          <p:cNvPr id="3" name="Subtítulo 2"/>
          <p:cNvSpPr>
            <a:spLocks noGrp="1"/>
          </p:cNvSpPr>
          <p:nvPr>
            <p:ph type="subTitle" idx="1"/>
          </p:nvPr>
        </p:nvSpPr>
        <p:spPr>
          <a:xfrm>
            <a:off x="971600" y="1124744"/>
            <a:ext cx="6768752" cy="4968552"/>
          </a:xfrm>
        </p:spPr>
        <p:txBody>
          <a:bodyPr>
            <a:noAutofit/>
          </a:bodyPr>
          <a:lstStyle/>
          <a:p>
            <a:endParaRPr lang="pt-BR" sz="2800" b="1" dirty="0"/>
          </a:p>
          <a:p>
            <a:pPr algn="just"/>
            <a:endParaRPr lang="pt-BR" sz="2000" b="1" dirty="0">
              <a:solidFill>
                <a:schemeClr val="tx1">
                  <a:lumMod val="50000"/>
                  <a:lumOff val="50000"/>
                </a:schemeClr>
              </a:solidFill>
            </a:endParaRPr>
          </a:p>
          <a:p>
            <a:pPr algn="just"/>
            <a:endParaRPr lang="pt-BR" sz="2000" b="1" dirty="0">
              <a:solidFill>
                <a:schemeClr val="tx1">
                  <a:lumMod val="50000"/>
                  <a:lumOff val="50000"/>
                </a:schemeClr>
              </a:solidFill>
            </a:endParaRPr>
          </a:p>
          <a:p>
            <a:pPr marL="342900" indent="-342900" algn="just">
              <a:buFont typeface="Wingdings" pitchFamily="2" charset="2"/>
              <a:buChar char="§"/>
            </a:pPr>
            <a:endParaRPr lang="pt-BR" sz="2000" b="1" dirty="0"/>
          </a:p>
          <a:p>
            <a:pPr algn="just"/>
            <a:endParaRPr lang="pt-BR" sz="2000" b="1" dirty="0"/>
          </a:p>
          <a:p>
            <a:pPr algn="just"/>
            <a:endParaRPr lang="pt-BR" sz="2000" b="1" dirty="0"/>
          </a:p>
          <a:p>
            <a:pPr marL="342900" indent="-342900" algn="just">
              <a:buFont typeface="Wingdings" panose="05000000000000000000" pitchFamily="2" charset="2"/>
              <a:buChar char="§"/>
            </a:pPr>
            <a:endParaRPr lang="pt-BR" sz="2000" b="1" dirty="0"/>
          </a:p>
          <a:p>
            <a:pPr algn="just"/>
            <a:endParaRPr lang="pt-BR" sz="2000" b="1" dirty="0"/>
          </a:p>
          <a:p>
            <a:pPr algn="just"/>
            <a:endParaRPr lang="pt-BR" sz="2000" b="1" dirty="0"/>
          </a:p>
        </p:txBody>
      </p:sp>
      <p:sp>
        <p:nvSpPr>
          <p:cNvPr id="4"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pt-BR"/>
          </a:p>
        </p:txBody>
      </p:sp>
      <p:pic>
        <p:nvPicPr>
          <p:cNvPr id="12" name="Imagem 11">
            <a:extLst>
              <a:ext uri="{FF2B5EF4-FFF2-40B4-BE49-F238E27FC236}">
                <a16:creationId xmlns:a16="http://schemas.microsoft.com/office/drawing/2014/main" xmlns="" id="{DB07E71D-A0F1-49AC-9ADA-FA4BE35A953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253752" y="1340769"/>
            <a:ext cx="8710736" cy="5400597"/>
          </a:xfrm>
          <a:prstGeom prst="rect">
            <a:avLst/>
          </a:prstGeom>
          <a:noFill/>
          <a:ln>
            <a:noFill/>
          </a:ln>
        </p:spPr>
      </p:pic>
      <p:sp>
        <p:nvSpPr>
          <p:cNvPr id="13" name="Seta para a esquerda 4">
            <a:extLst>
              <a:ext uri="{FF2B5EF4-FFF2-40B4-BE49-F238E27FC236}">
                <a16:creationId xmlns:a16="http://schemas.microsoft.com/office/drawing/2014/main" xmlns="" id="{7BE41001-10E2-46AB-A2B5-E20E88B7BE66}"/>
              </a:ext>
            </a:extLst>
          </p:cNvPr>
          <p:cNvSpPr>
            <a:spLocks/>
          </p:cNvSpPr>
          <p:nvPr/>
        </p:nvSpPr>
        <p:spPr>
          <a:xfrm flipV="1">
            <a:off x="3275856" y="2852936"/>
            <a:ext cx="492760" cy="157604"/>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pt-BR"/>
          </a:p>
        </p:txBody>
      </p:sp>
    </p:spTree>
    <p:extLst>
      <p:ext uri="{BB962C8B-B14F-4D97-AF65-F5344CB8AC3E}">
        <p14:creationId xmlns:p14="http://schemas.microsoft.com/office/powerpoint/2010/main" val="118133559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heme/theme1.xml><?xml version="1.0" encoding="utf-8"?>
<a:theme xmlns:a="http://schemas.openxmlformats.org/drawingml/2006/main" name="Tema do Office">
  <a:themeElements>
    <a:clrScheme name="Flux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ux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2.xml><?xml version="1.0" encoding="utf-8"?>
<a:themeOverride xmlns:a="http://schemas.openxmlformats.org/drawingml/2006/main">
  <a:clrScheme name="Flux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3.xml><?xml version="1.0" encoding="utf-8"?>
<a:themeOverride xmlns:a="http://schemas.openxmlformats.org/drawingml/2006/main">
  <a:clrScheme name="Flux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6049</TotalTime>
  <Words>2034</Words>
  <Application>Microsoft Office PowerPoint</Application>
  <PresentationFormat>Apresentação na tela (4:3)</PresentationFormat>
  <Paragraphs>634</Paragraphs>
  <Slides>77</Slides>
  <Notes>0</Notes>
  <HiddenSlides>0</HiddenSlides>
  <MMClips>0</MMClips>
  <ScaleCrop>false</ScaleCrop>
  <HeadingPairs>
    <vt:vector size="6" baseType="variant">
      <vt:variant>
        <vt:lpstr>Fontes usadas</vt:lpstr>
      </vt:variant>
      <vt:variant>
        <vt:i4>5</vt:i4>
      </vt:variant>
      <vt:variant>
        <vt:lpstr>Tema</vt:lpstr>
      </vt:variant>
      <vt:variant>
        <vt:i4>1</vt:i4>
      </vt:variant>
      <vt:variant>
        <vt:lpstr>Títulos de slides</vt:lpstr>
      </vt:variant>
      <vt:variant>
        <vt:i4>77</vt:i4>
      </vt:variant>
    </vt:vector>
  </HeadingPairs>
  <TitlesOfParts>
    <vt:vector size="83" baseType="lpstr">
      <vt:lpstr>Arial</vt:lpstr>
      <vt:lpstr>Calibri</vt:lpstr>
      <vt:lpstr>Calibri (Corpo)</vt:lpstr>
      <vt:lpstr>Times New Roman</vt:lpstr>
      <vt:lpstr>Wingdings</vt:lpstr>
      <vt:lpstr>Tema do Office</vt:lpstr>
      <vt:lpstr> </vt:lpstr>
      <vt:lpstr>    Acesso aos Sistemas SISCOMEX e PORTAL ÚNICO SISCOMEX   </vt:lpstr>
      <vt:lpstr> Licenciamento Direto de Importação – LDI  </vt:lpstr>
      <vt:lpstr> Criação do Dossiê de Importação  </vt:lpstr>
      <vt:lpstr> Criação do Dossiê de Importação  </vt:lpstr>
      <vt:lpstr> Criação do Dossiê de Importação  </vt:lpstr>
      <vt:lpstr> Criação do Dossiê de Importação  </vt:lpstr>
      <vt:lpstr> Criação do Dossiê de Importação  </vt:lpstr>
      <vt:lpstr> Criação do Dossiê de Importação  </vt:lpstr>
      <vt:lpstr> Criação do Dossiê de Importação  </vt:lpstr>
      <vt:lpstr> Criação do Dossiê de Importação  </vt:lpstr>
      <vt:lpstr>Criação do Dossiê de Importação</vt:lpstr>
      <vt:lpstr>Criação do Dossiê de Importação</vt:lpstr>
      <vt:lpstr> Preenchimento do Licenciamento de Importação  </vt:lpstr>
      <vt:lpstr>  Preenchimento do Licenciamento de Importação   </vt:lpstr>
      <vt:lpstr>  Preenchimento do Licenciamento de Importação   </vt:lpstr>
      <vt:lpstr>  Informações Complementares da LI   </vt:lpstr>
      <vt:lpstr>  Informações Complementares da LI   </vt:lpstr>
      <vt:lpstr>   Informações Complementares da LI     </vt:lpstr>
      <vt:lpstr>  Processo Anuente   </vt:lpstr>
      <vt:lpstr>  Especificação do Produto   </vt:lpstr>
      <vt:lpstr>  Especificação do Produto   </vt:lpstr>
      <vt:lpstr>  Especificação do Produto   </vt:lpstr>
      <vt:lpstr>  Preenchimento do Licenciamento de Importação   </vt:lpstr>
      <vt:lpstr>  Preenchimento do Licenciamento de Importação   </vt:lpstr>
      <vt:lpstr>  Preenchimento da Guia de Recolhimento da União (GRU)   </vt:lpstr>
      <vt:lpstr>  Preenchimento da Guia de Recolhimento da União (GRU)   </vt:lpstr>
      <vt:lpstr>  Preenchimento da Guia de Recolhimento da União (GRU)   </vt:lpstr>
      <vt:lpstr>  Preenchimento da Guia de Recolhimento da União (GRU)   </vt:lpstr>
      <vt:lpstr>  Autorização de Embarque                                     (Produtos da Faixa Amarela e Vermelha)    </vt:lpstr>
      <vt:lpstr>  Autorização de Embarque                                     (Produtos da Faixa Amarela e Vermelha)     </vt:lpstr>
      <vt:lpstr>  Autorização de Embarque                                     (Produtos da Faixa Amarela e Vermelha)     </vt:lpstr>
      <vt:lpstr>   Autorização de Embarque                                     (Produtos da Faixa Amarela e Vermelha)       </vt:lpstr>
      <vt:lpstr>  Autorização de Embarque                                     (Produtos da Faixa Amarela e Vermelha)      </vt:lpstr>
      <vt:lpstr>  Autorização de Embarque                                     (Produtos da Faixa Amarela e Vermelha)     </vt:lpstr>
      <vt:lpstr> Autorização de Embarque                                     (Produtos da Faixa Amarela e Vermelha)   </vt:lpstr>
      <vt:lpstr>  Autorização de Embarque                                     (Produtos da Faixa Amarela e Vermelha)     </vt:lpstr>
      <vt:lpstr>  Autorização de Embarque                                     (Produtos da Faixa Amarela e Vermelha)     </vt:lpstr>
      <vt:lpstr>   Autorização de Embarque                                     (Produtos da Faixa Amarela e Vermelha)      </vt:lpstr>
      <vt:lpstr>    Autorização de Embarque                                     (Produtos da Faixa Amarela e Vermelha)       </vt:lpstr>
      <vt:lpstr>  Autorização de Embarque                                     (Produtos da Faixa Amarela e Vermelha)     </vt:lpstr>
      <vt:lpstr>  Autorização de Embarque                                         (Produtos da Faixa Amarela e Vermelha)     </vt:lpstr>
      <vt:lpstr>  Deferimento                                                  (Produtos da Faixa Amarela e Vermelha)     </vt:lpstr>
      <vt:lpstr>  Deferimento                                                           (Produtos da Faixa Amarela e Vermelha)   </vt:lpstr>
      <vt:lpstr>  Deferimento                                                      (Produtos da Faixa Amarela e Vermelha)   </vt:lpstr>
      <vt:lpstr> Deferimento                                                        (Produtos da Faixa Amarela e Vermelha)  </vt:lpstr>
      <vt:lpstr>Deferimento                                                                            (Produtos da Faixa Amarela e Vermelha)</vt:lpstr>
      <vt:lpstr>  Deferimento                                                        (Produtos da Faixa Amarela e Vermelha)   </vt:lpstr>
      <vt:lpstr>Deferimento                                                                                  (Produtos da Faixa Amarela e Vermelha)</vt:lpstr>
      <vt:lpstr>Deferimento                                                                         (Produtos da Faixa Amarela e Vermelha)</vt:lpstr>
      <vt:lpstr>Deferimento                                                           (Produtos da Faixa Amarela e Vermelha)</vt:lpstr>
      <vt:lpstr> Deferimento                                                                               (Produtos da Faixa Amarela e Vermelha)</vt:lpstr>
      <vt:lpstr>Deferimento – Mensagem Eletrônica                   (Produtos da Faixa Amarela e Vermelha)</vt:lpstr>
      <vt:lpstr>Deferimento – Mensagem Eletrônica                   (Produtos da Faixa Amarela e Vermelha)</vt:lpstr>
      <vt:lpstr>Deferimento                                                                               (Produtos da Faixa Verde)</vt:lpstr>
      <vt:lpstr>Deferimento                                                                               (Produtos da Faixa Verde)</vt:lpstr>
      <vt:lpstr>Deferimento                                                                               (Produtos da Faixa Verde)</vt:lpstr>
      <vt:lpstr>Deferimento                                                                               (Produtos da Faixa Verde)</vt:lpstr>
      <vt:lpstr>Deferimento                                                                               (Produtos da Faixa Verde)</vt:lpstr>
      <vt:lpstr>  Cumprimento de Exigência junto a DFPC:     </vt:lpstr>
      <vt:lpstr>  Cumprimento de Exigência junto a DFPC   </vt:lpstr>
      <vt:lpstr>  Cumprimento de Exigência junto a DFPC    </vt:lpstr>
      <vt:lpstr>  Observações Gerais   </vt:lpstr>
      <vt:lpstr>  LI Substitutiva   </vt:lpstr>
      <vt:lpstr>  LI Substitutiva   </vt:lpstr>
      <vt:lpstr>  LI Substitutiva   </vt:lpstr>
      <vt:lpstr> LI Substitutiva </vt:lpstr>
      <vt:lpstr>  Situações Especiais   </vt:lpstr>
      <vt:lpstr>  Deferimento Antecipado   </vt:lpstr>
      <vt:lpstr>  Deferimento Antecipado   </vt:lpstr>
      <vt:lpstr>  Deferimento Antecipado   </vt:lpstr>
      <vt:lpstr> Situações Especiais  </vt:lpstr>
      <vt:lpstr> Drawback  </vt:lpstr>
      <vt:lpstr> Principais erros cometidos pelos importadores </vt:lpstr>
      <vt:lpstr> Principais erros cometidos pelos importadores </vt:lpstr>
      <vt:lpstr> Contatos </vt:lpstr>
      <vt:lpstr>Apresentação do PowerPoint</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Proprietario</dc:creator>
  <cp:lastModifiedBy>Denise</cp:lastModifiedBy>
  <cp:revision>337</cp:revision>
  <cp:lastPrinted>2017-11-22T18:48:57Z</cp:lastPrinted>
  <dcterms:created xsi:type="dcterms:W3CDTF">2012-07-30T14:14:01Z</dcterms:created>
  <dcterms:modified xsi:type="dcterms:W3CDTF">2018-04-05T16:21:57Z</dcterms:modified>
</cp:coreProperties>
</file>