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drawings/drawing1.xml" ContentType="application/vnd.openxmlformats-officedocument.drawingml.chartshapes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charts/chart2.xml" ContentType="application/vnd.openxmlformats-officedocument.drawingml.chart+xml"/>
  <Override PartName="/ppt/slides/slide29.xml" ContentType="application/vnd.openxmlformats-officedocument.presentationml.slide+xml"/>
  <Override PartName="/ppt/slides/slide7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66" r:id="rId2"/>
  </p:sldMasterIdLst>
  <p:notesMasterIdLst>
    <p:notesMasterId r:id="rId97"/>
  </p:notesMasterIdLst>
  <p:handoutMasterIdLst>
    <p:handoutMasterId r:id="rId98"/>
  </p:handoutMasterIdLst>
  <p:sldIdLst>
    <p:sldId id="564" r:id="rId3"/>
    <p:sldId id="719" r:id="rId4"/>
    <p:sldId id="723" r:id="rId5"/>
    <p:sldId id="621" r:id="rId6"/>
    <p:sldId id="749" r:id="rId7"/>
    <p:sldId id="760" r:id="rId8"/>
    <p:sldId id="750" r:id="rId9"/>
    <p:sldId id="751" r:id="rId10"/>
    <p:sldId id="752" r:id="rId11"/>
    <p:sldId id="753" r:id="rId12"/>
    <p:sldId id="754" r:id="rId13"/>
    <p:sldId id="755" r:id="rId14"/>
    <p:sldId id="756" r:id="rId15"/>
    <p:sldId id="757" r:id="rId16"/>
    <p:sldId id="758" r:id="rId17"/>
    <p:sldId id="761" r:id="rId18"/>
    <p:sldId id="762" r:id="rId19"/>
    <p:sldId id="766" r:id="rId20"/>
    <p:sldId id="763" r:id="rId21"/>
    <p:sldId id="748" r:id="rId22"/>
    <p:sldId id="767" r:id="rId23"/>
    <p:sldId id="768" r:id="rId24"/>
    <p:sldId id="769" r:id="rId25"/>
    <p:sldId id="775" r:id="rId26"/>
    <p:sldId id="777" r:id="rId27"/>
    <p:sldId id="776" r:id="rId28"/>
    <p:sldId id="741" r:id="rId29"/>
    <p:sldId id="745" r:id="rId30"/>
    <p:sldId id="736" r:id="rId31"/>
    <p:sldId id="720" r:id="rId32"/>
    <p:sldId id="722" r:id="rId33"/>
    <p:sldId id="778" r:id="rId34"/>
    <p:sldId id="738" r:id="rId35"/>
    <p:sldId id="739" r:id="rId36"/>
    <p:sldId id="740" r:id="rId37"/>
    <p:sldId id="742" r:id="rId38"/>
    <p:sldId id="743" r:id="rId39"/>
    <p:sldId id="737" r:id="rId40"/>
    <p:sldId id="744" r:id="rId41"/>
    <p:sldId id="725" r:id="rId42"/>
    <p:sldId id="724" r:id="rId43"/>
    <p:sldId id="733" r:id="rId44"/>
    <p:sldId id="726" r:id="rId45"/>
    <p:sldId id="727" r:id="rId46"/>
    <p:sldId id="728" r:id="rId47"/>
    <p:sldId id="731" r:id="rId48"/>
    <p:sldId id="729" r:id="rId49"/>
    <p:sldId id="730" r:id="rId50"/>
    <p:sldId id="734" r:id="rId51"/>
    <p:sldId id="732" r:id="rId52"/>
    <p:sldId id="675" r:id="rId53"/>
    <p:sldId id="676" r:id="rId54"/>
    <p:sldId id="677" r:id="rId55"/>
    <p:sldId id="684" r:id="rId56"/>
    <p:sldId id="685" r:id="rId57"/>
    <p:sldId id="686" r:id="rId58"/>
    <p:sldId id="682" r:id="rId59"/>
    <p:sldId id="683" r:id="rId60"/>
    <p:sldId id="623" r:id="rId61"/>
    <p:sldId id="620" r:id="rId62"/>
    <p:sldId id="673" r:id="rId63"/>
    <p:sldId id="674" r:id="rId64"/>
    <p:sldId id="622" r:id="rId65"/>
    <p:sldId id="624" r:id="rId66"/>
    <p:sldId id="625" r:id="rId67"/>
    <p:sldId id="626" r:id="rId68"/>
    <p:sldId id="628" r:id="rId69"/>
    <p:sldId id="629" r:id="rId70"/>
    <p:sldId id="665" r:id="rId71"/>
    <p:sldId id="671" r:id="rId72"/>
    <p:sldId id="687" r:id="rId73"/>
    <p:sldId id="688" r:id="rId74"/>
    <p:sldId id="691" r:id="rId75"/>
    <p:sldId id="693" r:id="rId76"/>
    <p:sldId id="692" r:id="rId77"/>
    <p:sldId id="689" r:id="rId78"/>
    <p:sldId id="690" r:id="rId79"/>
    <p:sldId id="698" r:id="rId80"/>
    <p:sldId id="695" r:id="rId81"/>
    <p:sldId id="696" r:id="rId82"/>
    <p:sldId id="697" r:id="rId83"/>
    <p:sldId id="707" r:id="rId84"/>
    <p:sldId id="708" r:id="rId85"/>
    <p:sldId id="717" r:id="rId86"/>
    <p:sldId id="718" r:id="rId87"/>
    <p:sldId id="710" r:id="rId88"/>
    <p:sldId id="709" r:id="rId89"/>
    <p:sldId id="711" r:id="rId90"/>
    <p:sldId id="712" r:id="rId91"/>
    <p:sldId id="713" r:id="rId92"/>
    <p:sldId id="716" r:id="rId93"/>
    <p:sldId id="706" r:id="rId94"/>
    <p:sldId id="699" r:id="rId95"/>
    <p:sldId id="705" r:id="rId96"/>
  </p:sldIdLst>
  <p:sldSz cx="9144000" cy="6858000" type="screen4x3"/>
  <p:notesSz cx="6797675" cy="9926638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CCFFFF"/>
    <a:srgbClr val="99FF66"/>
    <a:srgbClr val="CCFF99"/>
    <a:srgbClr val="00FFFF"/>
    <a:srgbClr val="FFCC66"/>
    <a:srgbClr val="FF66CC"/>
    <a:srgbClr val="000099"/>
    <a:srgbClr val="33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760" autoAdjust="0"/>
    <p:restoredTop sz="99806" autoAdjust="0"/>
  </p:normalViewPr>
  <p:slideViewPr>
    <p:cSldViewPr>
      <p:cViewPr>
        <p:scale>
          <a:sx n="50" d="100"/>
          <a:sy n="50" d="100"/>
        </p:scale>
        <p:origin x="-2580" y="-1350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182" y="967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5" d="100"/>
        <a:sy n="85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84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miyoshi\Meus%20documentos\quantidade%20de%20LI%202002%20a%202011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G:\T%20C%20C\Avalia&#231;ao%20prazos%20LDI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G:\T%20C%20C\TAXA%20DE%20ERROS%20IMPORTADORES%20LID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style val="7"/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en-US">
                <a:solidFill>
                  <a:schemeClr val="bg1"/>
                </a:solidFill>
              </a:rPr>
              <a:t>LI DEFERIDAS 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v>LI </c:v>
          </c:tx>
          <c:cat>
            <c:numRef>
              <c:f>Plan1!$A$2:$A$12</c:f>
              <c:numCache>
                <c:formatCode>General</c:formatCode>
                <c:ptCount val="11"/>
                <c:pt idx="0">
                  <c:v>2001</c:v>
                </c:pt>
                <c:pt idx="1">
                  <c:v>2002</c:v>
                </c:pt>
                <c:pt idx="2">
                  <c:v>2003</c:v>
                </c:pt>
                <c:pt idx="3">
                  <c:v>2004</c:v>
                </c:pt>
                <c:pt idx="4">
                  <c:v>2005</c:v>
                </c:pt>
                <c:pt idx="5">
                  <c:v>2006</c:v>
                </c:pt>
                <c:pt idx="6">
                  <c:v>2007</c:v>
                </c:pt>
                <c:pt idx="7">
                  <c:v>2008</c:v>
                </c:pt>
                <c:pt idx="8">
                  <c:v>2009</c:v>
                </c:pt>
                <c:pt idx="9">
                  <c:v>2010</c:v>
                </c:pt>
                <c:pt idx="10">
                  <c:v>2011</c:v>
                </c:pt>
              </c:numCache>
            </c:numRef>
          </c:cat>
          <c:val>
            <c:numRef>
              <c:f>Plan1!$B$2:$B$12</c:f>
              <c:numCache>
                <c:formatCode>General</c:formatCode>
                <c:ptCount val="11"/>
                <c:pt idx="0">
                  <c:v>191</c:v>
                </c:pt>
                <c:pt idx="1">
                  <c:v>1034</c:v>
                </c:pt>
                <c:pt idx="2">
                  <c:v>1432</c:v>
                </c:pt>
                <c:pt idx="3">
                  <c:v>1832</c:v>
                </c:pt>
                <c:pt idx="4">
                  <c:v>2245</c:v>
                </c:pt>
                <c:pt idx="5">
                  <c:v>2252</c:v>
                </c:pt>
                <c:pt idx="6">
                  <c:v>2714</c:v>
                </c:pt>
                <c:pt idx="7">
                  <c:v>3072</c:v>
                </c:pt>
                <c:pt idx="8">
                  <c:v>3346</c:v>
                </c:pt>
                <c:pt idx="9">
                  <c:v>4382</c:v>
                </c:pt>
                <c:pt idx="10">
                  <c:v>4608</c:v>
                </c:pt>
              </c:numCache>
            </c:numRef>
          </c:val>
        </c:ser>
        <c:marker val="1"/>
        <c:axId val="191446400"/>
        <c:axId val="185631872"/>
      </c:lineChart>
      <c:catAx>
        <c:axId val="191446400"/>
        <c:scaling>
          <c:orientation val="minMax"/>
        </c:scaling>
        <c:axPos val="b"/>
        <c:majorGridlines/>
        <c:minorGridlines>
          <c:spPr>
            <a:ln>
              <a:solidFill>
                <a:schemeClr val="bg2"/>
              </a:solidFill>
            </a:ln>
          </c:spPr>
        </c:minorGridlines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pt-BR"/>
          </a:p>
        </c:txPr>
        <c:crossAx val="185631872"/>
        <c:crosses val="autoZero"/>
        <c:auto val="1"/>
        <c:lblAlgn val="ctr"/>
        <c:lblOffset val="100"/>
      </c:catAx>
      <c:valAx>
        <c:axId val="185631872"/>
        <c:scaling>
          <c:orientation val="minMax"/>
        </c:scaling>
        <c:axPos val="l"/>
        <c:majorGridlines>
          <c:spPr>
            <a:ln>
              <a:solidFill>
                <a:schemeClr val="bg2"/>
              </a:solidFill>
            </a:ln>
          </c:spPr>
        </c:majorGridlines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pt-BR"/>
          </a:p>
        </c:txPr>
        <c:crossAx val="191446400"/>
        <c:crosses val="autoZero"/>
        <c:crossBetween val="between"/>
      </c:valAx>
    </c:plotArea>
    <c:plotVisOnly val="1"/>
  </c:chart>
  <c:txPr>
    <a:bodyPr/>
    <a:lstStyle/>
    <a:p>
      <a:pPr>
        <a:defRPr sz="1300" baseline="0">
          <a:latin typeface="Arial" pitchFamily="34" charset="0"/>
        </a:defRPr>
      </a:pPr>
      <a:endParaRPr lang="pt-B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style val="7"/>
  <c:chart>
    <c:plotArea>
      <c:layout>
        <c:manualLayout>
          <c:layoutTarget val="inner"/>
          <c:xMode val="edge"/>
          <c:yMode val="edge"/>
          <c:x val="4.1866730223121776E-2"/>
          <c:y val="2.2102605107761211E-2"/>
          <c:w val="0.93073441195052165"/>
          <c:h val="0.81404323176886262"/>
        </c:manualLayout>
      </c:layout>
      <c:lineChart>
        <c:grouping val="standard"/>
        <c:ser>
          <c:idx val="0"/>
          <c:order val="0"/>
          <c:tx>
            <c:v>Anterior</c:v>
          </c:tx>
          <c:spPr>
            <a:ln>
              <a:solidFill>
                <a:srgbClr val="FF0000"/>
              </a:solidFill>
            </a:ln>
          </c:spPr>
          <c:marker>
            <c:symbol val="circle"/>
            <c:size val="7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cat>
            <c:strRef>
              <c:f>Plan1!$A$3:$A$30</c:f>
              <c:strCache>
                <c:ptCount val="28"/>
                <c:pt idx="0">
                  <c:v>Toyota</c:v>
                </c:pt>
                <c:pt idx="1">
                  <c:v>GM</c:v>
                </c:pt>
                <c:pt idx="2">
                  <c:v>Iveco</c:v>
                </c:pt>
                <c:pt idx="3">
                  <c:v>Renault</c:v>
                </c:pt>
                <c:pt idx="4">
                  <c:v>Nissan</c:v>
                </c:pt>
                <c:pt idx="5">
                  <c:v>Mitsubishi</c:v>
                </c:pt>
                <c:pt idx="6">
                  <c:v>Takata-Petri</c:v>
                </c:pt>
                <c:pt idx="7">
                  <c:v>Johnson Controls</c:v>
                </c:pt>
                <c:pt idx="8">
                  <c:v>SNS Automóveis</c:v>
                </c:pt>
                <c:pt idx="9">
                  <c:v>Caoa - Hyundai</c:v>
                </c:pt>
                <c:pt idx="10">
                  <c:v>TRW Automotive</c:v>
                </c:pt>
                <c:pt idx="11">
                  <c:v>Ford</c:v>
                </c:pt>
                <c:pt idx="12">
                  <c:v>Volvo Cars</c:v>
                </c:pt>
                <c:pt idx="13">
                  <c:v>Bramont</c:v>
                </c:pt>
                <c:pt idx="14">
                  <c:v>Volkswagen</c:v>
                </c:pt>
                <c:pt idx="15">
                  <c:v>Continental</c:v>
                </c:pt>
                <c:pt idx="16">
                  <c:v>Fiat</c:v>
                </c:pt>
                <c:pt idx="17">
                  <c:v>Visteon</c:v>
                </c:pt>
                <c:pt idx="18">
                  <c:v>Peugeot-Citroen</c:v>
                </c:pt>
                <c:pt idx="19">
                  <c:v>Land Rover/Jaguar</c:v>
                </c:pt>
                <c:pt idx="20">
                  <c:v>BMW</c:v>
                </c:pt>
                <c:pt idx="21">
                  <c:v>Audi</c:v>
                </c:pt>
                <c:pt idx="22">
                  <c:v>Volvo do Brasil</c:v>
                </c:pt>
                <c:pt idx="23">
                  <c:v>Kia Motors</c:v>
                </c:pt>
                <c:pt idx="24">
                  <c:v>Chris Cintos</c:v>
                </c:pt>
                <c:pt idx="25">
                  <c:v>Autoliv</c:v>
                </c:pt>
                <c:pt idx="26">
                  <c:v>Honda</c:v>
                </c:pt>
                <c:pt idx="27">
                  <c:v>Scania</c:v>
                </c:pt>
              </c:strCache>
            </c:strRef>
          </c:cat>
          <c:val>
            <c:numRef>
              <c:f>Plan1!$B$3:$B$30</c:f>
              <c:numCache>
                <c:formatCode>General</c:formatCode>
                <c:ptCount val="28"/>
                <c:pt idx="0">
                  <c:v>64</c:v>
                </c:pt>
                <c:pt idx="1">
                  <c:v>12</c:v>
                </c:pt>
                <c:pt idx="2">
                  <c:v>48</c:v>
                </c:pt>
                <c:pt idx="3">
                  <c:v>16</c:v>
                </c:pt>
                <c:pt idx="4">
                  <c:v>16</c:v>
                </c:pt>
                <c:pt idx="5">
                  <c:v>21</c:v>
                </c:pt>
                <c:pt idx="6">
                  <c:v>28</c:v>
                </c:pt>
                <c:pt idx="7">
                  <c:v>47</c:v>
                </c:pt>
                <c:pt idx="8">
                  <c:v>28</c:v>
                </c:pt>
                <c:pt idx="9">
                  <c:v>44</c:v>
                </c:pt>
                <c:pt idx="10">
                  <c:v>28</c:v>
                </c:pt>
                <c:pt idx="11">
                  <c:v>29</c:v>
                </c:pt>
                <c:pt idx="12">
                  <c:v>52</c:v>
                </c:pt>
                <c:pt idx="13">
                  <c:v>21</c:v>
                </c:pt>
                <c:pt idx="14">
                  <c:v>22</c:v>
                </c:pt>
                <c:pt idx="15">
                  <c:v>28</c:v>
                </c:pt>
                <c:pt idx="16">
                  <c:v>47</c:v>
                </c:pt>
                <c:pt idx="17">
                  <c:v>28</c:v>
                </c:pt>
                <c:pt idx="18">
                  <c:v>30</c:v>
                </c:pt>
                <c:pt idx="19">
                  <c:v>52</c:v>
                </c:pt>
                <c:pt idx="20">
                  <c:v>49</c:v>
                </c:pt>
                <c:pt idx="21">
                  <c:v>28</c:v>
                </c:pt>
                <c:pt idx="22">
                  <c:v>25</c:v>
                </c:pt>
                <c:pt idx="23">
                  <c:v>28</c:v>
                </c:pt>
                <c:pt idx="24">
                  <c:v>28</c:v>
                </c:pt>
                <c:pt idx="25">
                  <c:v>28</c:v>
                </c:pt>
                <c:pt idx="26">
                  <c:v>21</c:v>
                </c:pt>
                <c:pt idx="27">
                  <c:v>66</c:v>
                </c:pt>
              </c:numCache>
            </c:numRef>
          </c:val>
        </c:ser>
        <c:ser>
          <c:idx val="1"/>
          <c:order val="1"/>
          <c:tx>
            <c:v>Atual</c:v>
          </c:tx>
          <c:spPr>
            <a:ln>
              <a:solidFill>
                <a:srgbClr val="92D050"/>
              </a:solidFill>
            </a:ln>
          </c:spPr>
          <c:marker>
            <c:symbol val="square"/>
            <c:size val="7"/>
            <c:spPr>
              <a:solidFill>
                <a:srgbClr val="00B050"/>
              </a:solidFill>
            </c:spPr>
          </c:marker>
          <c:cat>
            <c:strRef>
              <c:f>Plan1!$A$3:$A$30</c:f>
              <c:strCache>
                <c:ptCount val="28"/>
                <c:pt idx="0">
                  <c:v>Toyota</c:v>
                </c:pt>
                <c:pt idx="1">
                  <c:v>GM</c:v>
                </c:pt>
                <c:pt idx="2">
                  <c:v>Iveco</c:v>
                </c:pt>
                <c:pt idx="3">
                  <c:v>Renault</c:v>
                </c:pt>
                <c:pt idx="4">
                  <c:v>Nissan</c:v>
                </c:pt>
                <c:pt idx="5">
                  <c:v>Mitsubishi</c:v>
                </c:pt>
                <c:pt idx="6">
                  <c:v>Takata-Petri</c:v>
                </c:pt>
                <c:pt idx="7">
                  <c:v>Johnson Controls</c:v>
                </c:pt>
                <c:pt idx="8">
                  <c:v>SNS Automóveis</c:v>
                </c:pt>
                <c:pt idx="9">
                  <c:v>Caoa - Hyundai</c:v>
                </c:pt>
                <c:pt idx="10">
                  <c:v>TRW Automotive</c:v>
                </c:pt>
                <c:pt idx="11">
                  <c:v>Ford</c:v>
                </c:pt>
                <c:pt idx="12">
                  <c:v>Volvo Cars</c:v>
                </c:pt>
                <c:pt idx="13">
                  <c:v>Bramont</c:v>
                </c:pt>
                <c:pt idx="14">
                  <c:v>Volkswagen</c:v>
                </c:pt>
                <c:pt idx="15">
                  <c:v>Continental</c:v>
                </c:pt>
                <c:pt idx="16">
                  <c:v>Fiat</c:v>
                </c:pt>
                <c:pt idx="17">
                  <c:v>Visteon</c:v>
                </c:pt>
                <c:pt idx="18">
                  <c:v>Peugeot-Citroen</c:v>
                </c:pt>
                <c:pt idx="19">
                  <c:v>Land Rover/Jaguar</c:v>
                </c:pt>
                <c:pt idx="20">
                  <c:v>BMW</c:v>
                </c:pt>
                <c:pt idx="21">
                  <c:v>Audi</c:v>
                </c:pt>
                <c:pt idx="22">
                  <c:v>Volvo do Brasil</c:v>
                </c:pt>
                <c:pt idx="23">
                  <c:v>Kia Motors</c:v>
                </c:pt>
                <c:pt idx="24">
                  <c:v>Chris Cintos</c:v>
                </c:pt>
                <c:pt idx="25">
                  <c:v>Autoliv</c:v>
                </c:pt>
                <c:pt idx="26">
                  <c:v>Honda</c:v>
                </c:pt>
                <c:pt idx="27">
                  <c:v>Scania</c:v>
                </c:pt>
              </c:strCache>
            </c:strRef>
          </c:cat>
          <c:val>
            <c:numRef>
              <c:f>Plan1!$C$3:$C$30</c:f>
              <c:numCache>
                <c:formatCode>General</c:formatCode>
                <c:ptCount val="28"/>
                <c:pt idx="0">
                  <c:v>7</c:v>
                </c:pt>
                <c:pt idx="1">
                  <c:v>2</c:v>
                </c:pt>
                <c:pt idx="2">
                  <c:v>7</c:v>
                </c:pt>
                <c:pt idx="3">
                  <c:v>6</c:v>
                </c:pt>
                <c:pt idx="4">
                  <c:v>6</c:v>
                </c:pt>
                <c:pt idx="5">
                  <c:v>7</c:v>
                </c:pt>
                <c:pt idx="6">
                  <c:v>6</c:v>
                </c:pt>
                <c:pt idx="7">
                  <c:v>5</c:v>
                </c:pt>
                <c:pt idx="8">
                  <c:v>6</c:v>
                </c:pt>
                <c:pt idx="9">
                  <c:v>7</c:v>
                </c:pt>
                <c:pt idx="10">
                  <c:v>6</c:v>
                </c:pt>
                <c:pt idx="11">
                  <c:v>15</c:v>
                </c:pt>
                <c:pt idx="12">
                  <c:v>6</c:v>
                </c:pt>
                <c:pt idx="13">
                  <c:v>8</c:v>
                </c:pt>
                <c:pt idx="14">
                  <c:v>6</c:v>
                </c:pt>
                <c:pt idx="15">
                  <c:v>6</c:v>
                </c:pt>
                <c:pt idx="16">
                  <c:v>4</c:v>
                </c:pt>
                <c:pt idx="17">
                  <c:v>6</c:v>
                </c:pt>
                <c:pt idx="18">
                  <c:v>6</c:v>
                </c:pt>
                <c:pt idx="19">
                  <c:v>6</c:v>
                </c:pt>
                <c:pt idx="20">
                  <c:v>8</c:v>
                </c:pt>
                <c:pt idx="21">
                  <c:v>4</c:v>
                </c:pt>
                <c:pt idx="22">
                  <c:v>7</c:v>
                </c:pt>
                <c:pt idx="23">
                  <c:v>8</c:v>
                </c:pt>
                <c:pt idx="24">
                  <c:v>4</c:v>
                </c:pt>
                <c:pt idx="25">
                  <c:v>6</c:v>
                </c:pt>
                <c:pt idx="26">
                  <c:v>8</c:v>
                </c:pt>
                <c:pt idx="27">
                  <c:v>6</c:v>
                </c:pt>
              </c:numCache>
            </c:numRef>
          </c:val>
        </c:ser>
        <c:marker val="1"/>
        <c:axId val="188692352"/>
        <c:axId val="188702720"/>
      </c:lineChart>
      <c:catAx>
        <c:axId val="188692352"/>
        <c:scaling>
          <c:orientation val="minMax"/>
        </c:scaling>
        <c:axPos val="b"/>
        <c:majorGridlines>
          <c:spPr>
            <a:ln>
              <a:solidFill>
                <a:schemeClr val="bg1"/>
              </a:solidFill>
            </a:ln>
          </c:spPr>
        </c:majorGridlines>
        <c:minorGridlines/>
        <c:tickLblPos val="nextTo"/>
        <c:txPr>
          <a:bodyPr/>
          <a:lstStyle/>
          <a:p>
            <a:pPr>
              <a:defRPr sz="900" baseline="0">
                <a:solidFill>
                  <a:schemeClr val="bg1"/>
                </a:solidFill>
              </a:defRPr>
            </a:pPr>
            <a:endParaRPr lang="pt-BR"/>
          </a:p>
        </c:txPr>
        <c:crossAx val="188702720"/>
        <c:crosses val="autoZero"/>
        <c:auto val="1"/>
        <c:lblAlgn val="ctr"/>
        <c:lblOffset val="100"/>
      </c:catAx>
      <c:valAx>
        <c:axId val="188702720"/>
        <c:scaling>
          <c:orientation val="minMax"/>
        </c:scaling>
        <c:axPos val="l"/>
        <c:majorGridlines>
          <c:spPr>
            <a:ln>
              <a:solidFill>
                <a:schemeClr val="bg1"/>
              </a:solidFill>
            </a:ln>
          </c:spPr>
        </c:majorGridlines>
        <c:minorGridlines>
          <c:spPr>
            <a:ln>
              <a:solidFill>
                <a:schemeClr val="bg2"/>
              </a:solidFill>
            </a:ln>
          </c:spPr>
        </c:minorGridlines>
        <c:numFmt formatCode="General" sourceLinked="1"/>
        <c:tickLblPos val="nextTo"/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pt-BR"/>
          </a:p>
        </c:txPr>
        <c:crossAx val="188692352"/>
        <c:crosses val="autoZero"/>
        <c:crossBetween val="between"/>
      </c:valAx>
    </c:plotArea>
    <c:plotVisOnly val="1"/>
  </c:chart>
  <c:txPr>
    <a:bodyPr/>
    <a:lstStyle/>
    <a:p>
      <a:pPr>
        <a:defRPr sz="1100" baseline="0">
          <a:latin typeface="Arial" pitchFamily="34" charset="0"/>
        </a:defRPr>
      </a:pPr>
      <a:endParaRPr lang="pt-BR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style val="5"/>
  <c:chart>
    <c:title>
      <c:tx>
        <c:rich>
          <a:bodyPr/>
          <a:lstStyle/>
          <a:p>
            <a:pPr>
              <a:defRPr/>
            </a:pPr>
            <a:r>
              <a:rPr lang="pt-BR" dirty="0"/>
              <a:t>Índice de </a:t>
            </a:r>
            <a:r>
              <a:rPr lang="pt-BR" smtClean="0"/>
              <a:t>não</a:t>
            </a:r>
            <a:r>
              <a:rPr lang="pt-BR" baseline="0" smtClean="0"/>
              <a:t> conformidade</a:t>
            </a:r>
            <a:r>
              <a:rPr lang="pt-BR" smtClean="0"/>
              <a:t>: </a:t>
            </a:r>
            <a:r>
              <a:rPr lang="pt-BR" dirty="0"/>
              <a:t>referência 2012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3.4714519959008878E-2"/>
          <c:y val="0.10087359818854597"/>
          <c:w val="0.94094444745506156"/>
          <c:h val="0.83177229342424064"/>
        </c:manualLayout>
      </c:layout>
      <c:barChart>
        <c:barDir val="bar"/>
        <c:grouping val="clustered"/>
        <c:ser>
          <c:idx val="0"/>
          <c:order val="0"/>
          <c:cat>
            <c:numRef>
              <c:f>'Sem nome'!$H$2:$H$28</c:f>
              <c:numCache>
                <c:formatCode>General</c:formatCode>
                <c:ptCount val="2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</c:numCache>
            </c:numRef>
          </c:cat>
          <c:val>
            <c:numRef>
              <c:f>'Sem nome'!$I$2:$I$28</c:f>
              <c:numCache>
                <c:formatCode>0%</c:formatCode>
                <c:ptCount val="27"/>
                <c:pt idx="0">
                  <c:v>0</c:v>
                </c:pt>
                <c:pt idx="1">
                  <c:v>0</c:v>
                </c:pt>
                <c:pt idx="2">
                  <c:v>8.1545064377683121E-2</c:v>
                </c:pt>
                <c:pt idx="3">
                  <c:v>8.5365853658536647E-2</c:v>
                </c:pt>
                <c:pt idx="4">
                  <c:v>0.1111111111111111</c:v>
                </c:pt>
                <c:pt idx="5">
                  <c:v>0.16</c:v>
                </c:pt>
                <c:pt idx="6">
                  <c:v>0.16071428571428623</c:v>
                </c:pt>
                <c:pt idx="7">
                  <c:v>0.18359375000000044</c:v>
                </c:pt>
                <c:pt idx="8">
                  <c:v>0.20200333889816438</c:v>
                </c:pt>
                <c:pt idx="9">
                  <c:v>0.21673819742489364</c:v>
                </c:pt>
                <c:pt idx="10">
                  <c:v>0.21951219512195208</c:v>
                </c:pt>
                <c:pt idx="11">
                  <c:v>0.22821203953279531</c:v>
                </c:pt>
                <c:pt idx="12">
                  <c:v>0.26984126984126988</c:v>
                </c:pt>
                <c:pt idx="13">
                  <c:v>0.28163265306122426</c:v>
                </c:pt>
                <c:pt idx="14">
                  <c:v>0.29166666666666791</c:v>
                </c:pt>
                <c:pt idx="15">
                  <c:v>0.32214765100671139</c:v>
                </c:pt>
                <c:pt idx="16">
                  <c:v>0.33018867924528583</c:v>
                </c:pt>
                <c:pt idx="17">
                  <c:v>0.35040160642570284</c:v>
                </c:pt>
                <c:pt idx="18">
                  <c:v>0.35567010309278474</c:v>
                </c:pt>
                <c:pt idx="19">
                  <c:v>0.42857142857142855</c:v>
                </c:pt>
                <c:pt idx="20">
                  <c:v>0.43609022556390981</c:v>
                </c:pt>
                <c:pt idx="21">
                  <c:v>0.46666666666666773</c:v>
                </c:pt>
                <c:pt idx="22">
                  <c:v>0.47079037800687284</c:v>
                </c:pt>
                <c:pt idx="23">
                  <c:v>0.48404255319148937</c:v>
                </c:pt>
                <c:pt idx="24">
                  <c:v>0.53846153846153844</c:v>
                </c:pt>
                <c:pt idx="25">
                  <c:v>0.56000000000000005</c:v>
                </c:pt>
                <c:pt idx="26">
                  <c:v>1</c:v>
                </c:pt>
              </c:numCache>
            </c:numRef>
          </c:val>
        </c:ser>
        <c:axId val="190755200"/>
        <c:axId val="186585088"/>
      </c:barChart>
      <c:catAx>
        <c:axId val="190755200"/>
        <c:scaling>
          <c:orientation val="minMax"/>
        </c:scaling>
        <c:axPos val="l"/>
        <c:majorGridlines/>
        <c:minorGridlines/>
        <c:numFmt formatCode="General" sourceLinked="1"/>
        <c:tickLblPos val="nextTo"/>
        <c:txPr>
          <a:bodyPr/>
          <a:lstStyle/>
          <a:p>
            <a:pPr>
              <a:defRPr sz="800" baseline="0">
                <a:latin typeface="Arial" pitchFamily="34" charset="0"/>
              </a:defRPr>
            </a:pPr>
            <a:endParaRPr lang="pt-BR"/>
          </a:p>
        </c:txPr>
        <c:crossAx val="186585088"/>
        <c:crosses val="autoZero"/>
        <c:auto val="1"/>
        <c:lblAlgn val="ctr"/>
        <c:lblOffset val="100"/>
      </c:catAx>
      <c:valAx>
        <c:axId val="186585088"/>
        <c:scaling>
          <c:orientation val="minMax"/>
        </c:scaling>
        <c:axPos val="b"/>
        <c:majorGridlines/>
        <c:numFmt formatCode="0%" sourceLinked="1"/>
        <c:tickLblPos val="nextTo"/>
        <c:txPr>
          <a:bodyPr/>
          <a:lstStyle/>
          <a:p>
            <a:pPr>
              <a:defRPr sz="550" baseline="0">
                <a:latin typeface="Arial" pitchFamily="34" charset="0"/>
              </a:defRPr>
            </a:pPr>
            <a:endParaRPr lang="pt-BR"/>
          </a:p>
        </c:txPr>
        <c:crossAx val="190755200"/>
        <c:crosses val="autoZero"/>
        <c:crossBetween val="between"/>
        <c:majorUnit val="2.0000000000000011E-2"/>
      </c:valAx>
    </c:plotArea>
    <c:plotVisOnly val="1"/>
  </c:chart>
  <c:txPr>
    <a:bodyPr/>
    <a:lstStyle/>
    <a:p>
      <a:pPr>
        <a:defRPr sz="1800"/>
      </a:pPr>
      <a:endParaRPr lang="pt-BR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0.2691</cdr:x>
      <cdr:y>0.02971</cdr:y>
    </cdr:from>
    <cdr:to>
      <cdr:x>0.73588</cdr:x>
      <cdr:y>0.09068</cdr:y>
    </cdr:to>
    <cdr:sp macro="" textlink="">
      <cdr:nvSpPr>
        <cdr:cNvPr id="2" name="CaixaDeTexto 1"/>
        <cdr:cNvSpPr txBox="1"/>
      </cdr:nvSpPr>
      <cdr:spPr>
        <a:xfrm xmlns:a="http://schemas.openxmlformats.org/drawingml/2006/main">
          <a:off x="2429897" y="174079"/>
          <a:ext cx="4214842" cy="357190"/>
        </a:xfrm>
        <a:prstGeom xmlns:a="http://schemas.openxmlformats.org/drawingml/2006/main" prst="rect">
          <a:avLst/>
        </a:prstGeom>
        <a:solidFill xmlns:a="http://schemas.openxmlformats.org/drawingml/2006/main">
          <a:schemeClr val="tx1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pt-BR" sz="2000" b="1" dirty="0" smtClean="0">
              <a:latin typeface="+mj-lt"/>
            </a:rPr>
            <a:t>CONCLUSOES DA AVALIAÇÃO</a:t>
          </a:r>
          <a:endParaRPr lang="pt-BR" sz="2000" b="1" dirty="0">
            <a:latin typeface="+mj-lt"/>
          </a:endParaRPr>
        </a:p>
      </cdr:txBody>
    </cdr:sp>
  </cdr:relSizeAnchor>
  <cdr:relSizeAnchor xmlns:cdr="http://schemas.openxmlformats.org/drawingml/2006/chartDrawing">
    <cdr:from>
      <cdr:x>0.2691</cdr:x>
      <cdr:y>0.02457</cdr:y>
    </cdr:from>
    <cdr:to>
      <cdr:x>0.73588</cdr:x>
      <cdr:y>0.09248</cdr:y>
    </cdr:to>
    <cdr:sp macro="" textlink="">
      <cdr:nvSpPr>
        <cdr:cNvPr id="3" name="CaixaDeTexto 2"/>
        <cdr:cNvSpPr txBox="1"/>
      </cdr:nvSpPr>
      <cdr:spPr>
        <a:xfrm xmlns:a="http://schemas.openxmlformats.org/drawingml/2006/main">
          <a:off x="2429897" y="143933"/>
          <a:ext cx="4214842" cy="397933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4">
            <a:lumMod val="20000"/>
            <a:lumOff val="80000"/>
          </a:schemeClr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pt-BR" sz="2000" b="1" dirty="0" smtClean="0">
              <a:latin typeface="+mj-lt"/>
            </a:rPr>
            <a:t>CONCLUSOES DA AVALIAÇÃO</a:t>
          </a:r>
          <a:endParaRPr lang="pt-BR" sz="2000" b="1" dirty="0">
            <a:latin typeface="+mj-lt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761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761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97332F3-DAF8-472B-828A-B8E6D3E2339D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788CEC9-98D2-48DC-8F91-12C922C55F9A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25</a:t>
            </a:fld>
            <a:endParaRPr lang="pt-B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26</a:t>
            </a:fld>
            <a:endParaRPr lang="pt-B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27</a:t>
            </a:fld>
            <a:endParaRPr lang="pt-B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28</a:t>
            </a:fld>
            <a:endParaRPr lang="pt-B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29</a:t>
            </a:fld>
            <a:endParaRPr lang="pt-B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30</a:t>
            </a:fld>
            <a:endParaRPr lang="pt-B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31</a:t>
            </a:fld>
            <a:endParaRPr lang="pt-B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32</a:t>
            </a:fld>
            <a:endParaRPr lang="pt-BR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7890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7891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24B0CB-EA8C-4590-9095-10673DA86296}" type="slidenum">
              <a:rPr lang="pt-BR" smtClean="0">
                <a:cs typeface="Arial" charset="0"/>
              </a:rPr>
              <a:pPr/>
              <a:t>33</a:t>
            </a:fld>
            <a:endParaRPr lang="pt-BR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9938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9939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757658-DDC5-45C8-85FC-97184CF31A51}" type="slidenum">
              <a:rPr lang="pt-BR" smtClean="0">
                <a:cs typeface="Arial" charset="0"/>
              </a:rPr>
              <a:pPr/>
              <a:t>34</a:t>
            </a:fld>
            <a:endParaRPr lang="pt-BR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41986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1987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FC801A-2FE9-420C-AFE4-14EF157D5F3F}" type="slidenum">
              <a:rPr lang="pt-BR" smtClean="0">
                <a:cs typeface="Arial" charset="0"/>
              </a:rPr>
              <a:pPr/>
              <a:t>35</a:t>
            </a:fld>
            <a:endParaRPr lang="pt-BR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41986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1987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FC801A-2FE9-420C-AFE4-14EF157D5F3F}" type="slidenum">
              <a:rPr lang="pt-BR" smtClean="0">
                <a:cs typeface="Arial" charset="0"/>
              </a:rPr>
              <a:pPr/>
              <a:t>36</a:t>
            </a:fld>
            <a:endParaRPr lang="pt-BR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41986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1987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FC801A-2FE9-420C-AFE4-14EF157D5F3F}" type="slidenum">
              <a:rPr lang="pt-BR" smtClean="0">
                <a:cs typeface="Arial" charset="0"/>
              </a:rPr>
              <a:pPr/>
              <a:t>37</a:t>
            </a:fld>
            <a:endParaRPr lang="pt-BR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38</a:t>
            </a:fld>
            <a:endParaRPr lang="pt-BR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39</a:t>
            </a:fld>
            <a:endParaRPr lang="pt-BR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40</a:t>
            </a:fld>
            <a:endParaRPr lang="pt-BR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41</a:t>
            </a:fld>
            <a:endParaRPr lang="pt-BR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42</a:t>
            </a:fld>
            <a:endParaRPr lang="pt-BR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43</a:t>
            </a:fld>
            <a:endParaRPr lang="pt-BR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44</a:t>
            </a:fld>
            <a:endParaRPr lang="pt-B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45</a:t>
            </a:fld>
            <a:endParaRPr lang="pt-BR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46</a:t>
            </a:fld>
            <a:endParaRPr lang="pt-BR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47</a:t>
            </a:fld>
            <a:endParaRPr lang="pt-BR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48</a:t>
            </a:fld>
            <a:endParaRPr lang="pt-BR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49</a:t>
            </a:fld>
            <a:endParaRPr lang="pt-BR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50</a:t>
            </a:fld>
            <a:endParaRPr lang="pt-BR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C24AC-2600-407F-AEA2-B0AD23F3C997}" type="slidenum">
              <a:rPr lang="pt-BR" smtClean="0"/>
              <a:pPr/>
              <a:t>51</a:t>
            </a:fld>
            <a:endParaRPr lang="pt-B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C24AC-2600-407F-AEA2-B0AD23F3C997}" type="slidenum">
              <a:rPr lang="pt-BR" smtClean="0"/>
              <a:pPr/>
              <a:t>52</a:t>
            </a:fld>
            <a:endParaRPr lang="pt-B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C24AC-2600-407F-AEA2-B0AD23F3C997}" type="slidenum">
              <a:rPr lang="pt-BR" smtClean="0"/>
              <a:pPr/>
              <a:t>53</a:t>
            </a:fld>
            <a:endParaRPr lang="pt-B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C24AC-2600-407F-AEA2-B0AD23F3C997}" type="slidenum">
              <a:rPr lang="pt-BR" smtClean="0"/>
              <a:pPr/>
              <a:t>57</a:t>
            </a:fld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4</a:t>
            </a:fld>
            <a:endParaRPr lang="pt-BR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C24AC-2600-407F-AEA2-B0AD23F3C997}" type="slidenum">
              <a:rPr lang="pt-BR" smtClean="0"/>
              <a:pPr/>
              <a:t>58</a:t>
            </a:fld>
            <a:endParaRPr lang="pt-B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59</a:t>
            </a:fld>
            <a:endParaRPr lang="pt-BR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60</a:t>
            </a:fld>
            <a:endParaRPr lang="pt-BR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61</a:t>
            </a:fld>
            <a:endParaRPr lang="pt-BR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62</a:t>
            </a:fld>
            <a:endParaRPr lang="pt-BR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63</a:t>
            </a:fld>
            <a:endParaRPr lang="pt-BR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64</a:t>
            </a:fld>
            <a:endParaRPr lang="pt-BR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65</a:t>
            </a:fld>
            <a:endParaRPr lang="pt-BR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66</a:t>
            </a:fld>
            <a:endParaRPr lang="pt-BR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67</a:t>
            </a:fld>
            <a:endParaRPr lang="pt-B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20</a:t>
            </a:fld>
            <a:endParaRPr lang="pt-BR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68</a:t>
            </a:fld>
            <a:endParaRPr lang="pt-BR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69</a:t>
            </a:fld>
            <a:endParaRPr lang="pt-BR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70</a:t>
            </a:fld>
            <a:endParaRPr lang="pt-BR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81315-DF60-43F9-AEB0-B9D5E6BE4DEF}" type="slidenum">
              <a:rPr lang="pt-BR" smtClean="0"/>
              <a:pPr/>
              <a:t>81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796334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21</a:t>
            </a:fld>
            <a:endParaRPr lang="pt-B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22</a:t>
            </a:fld>
            <a:endParaRPr lang="pt-B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23</a:t>
            </a:fld>
            <a:endParaRPr lang="pt-B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3277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FD0BFF-D977-4EEA-B66F-2F22A43805DD}" type="slidenum">
              <a:rPr lang="pt-BR" smtClean="0"/>
              <a:pPr/>
              <a:t>24</a:t>
            </a:fld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8EA61-02BA-4495-8735-24DA335FA3C9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B5901-173B-40A2-8EAE-DAF018E95EFB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202BE-8D61-4C68-8497-C11479DF457F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ut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E0343-16A6-4D05-804A-029B0D19ACD4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AF48D-0CC9-4883-B154-EC46AA8F7789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70F30-537F-4B70-93DB-A61094DCE49E}" type="datetimeFigureOut">
              <a:rPr lang="pt-BR"/>
              <a:pPr>
                <a:defRPr/>
              </a:pPr>
              <a:t>04/04/2018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8B14B-0949-4FC7-AAC3-FE78915B0677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E745C-D19C-4BDC-B8EA-9863AE18897A}" type="datetimeFigureOut">
              <a:rPr lang="pt-BR"/>
              <a:pPr>
                <a:defRPr/>
              </a:pPr>
              <a:t>04/04/2018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C9FC3-1A38-4FE1-8F62-1E34BBBAA315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FEF18-D4CC-4B85-BF2F-71301ED5A285}" type="datetimeFigureOut">
              <a:rPr lang="pt-BR"/>
              <a:pPr>
                <a:defRPr/>
              </a:pPr>
              <a:t>04/04/2018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4C8C8-23D5-450E-8A41-2BA3554662F2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F2256-FBAD-4936-A69F-17B403763B56}" type="datetimeFigureOut">
              <a:rPr lang="pt-BR"/>
              <a:pPr>
                <a:defRPr/>
              </a:pPr>
              <a:t>04/04/2018</a:t>
            </a:fld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3FA01-5584-4ADD-B4BE-8D143C9521D0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81215-1E96-4E6A-BF24-31DE063BF607}" type="datetimeFigureOut">
              <a:rPr lang="pt-BR"/>
              <a:pPr>
                <a:defRPr/>
              </a:pPr>
              <a:t>04/04/2018</a:t>
            </a:fld>
            <a:endParaRPr lang="pt-BR" dirty="0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44EF5-A4D1-47EB-88E6-65C2A536559B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AB25A7-57E4-40AD-9839-7DAC7651ADC6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E222A-68F9-46A9-8AAC-61C5AE6F7AA3}" type="datetimeFigureOut">
              <a:rPr lang="pt-BR"/>
              <a:pPr>
                <a:defRPr/>
              </a:pPr>
              <a:t>04/04/2018</a:t>
            </a:fld>
            <a:endParaRPr lang="pt-BR" dirty="0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6530D-F954-4155-B8F8-F1CAAFC3D618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3F15C-0059-4398-80B7-8DACA9F8BF45}" type="datetimeFigureOut">
              <a:rPr lang="pt-BR"/>
              <a:pPr>
                <a:defRPr/>
              </a:pPr>
              <a:t>04/04/2018</a:t>
            </a:fld>
            <a:endParaRPr lang="pt-BR" dirty="0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71904-82C3-4D8F-883D-32263803ED0C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0359C-27BF-4144-AB23-83E09798934B}" type="datetimeFigureOut">
              <a:rPr lang="pt-BR"/>
              <a:pPr>
                <a:defRPr/>
              </a:pPr>
              <a:t>04/04/2018</a:t>
            </a:fld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643FA-E099-47E1-B2B6-192E36FBF69A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dirty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CDF0F-D25C-4FEC-ADCB-47326109FEC7}" type="datetimeFigureOut">
              <a:rPr lang="pt-BR"/>
              <a:pPr>
                <a:defRPr/>
              </a:pPr>
              <a:t>04/04/2018</a:t>
            </a:fld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682AF-A083-4726-8964-49FE49EE0748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E2299-0249-4E37-BDF1-7C910413AD18}" type="datetimeFigureOut">
              <a:rPr lang="pt-BR"/>
              <a:pPr>
                <a:defRPr/>
              </a:pPr>
              <a:t>04/04/2018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37644-1B80-49F9-A38E-BC9CB033CA7B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387C7-7280-49DD-98AD-D3C380934887}" type="datetimeFigureOut">
              <a:rPr lang="pt-BR"/>
              <a:pPr>
                <a:defRPr/>
              </a:pPr>
              <a:t>04/04/2018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73DC5-B50C-4D45-A76C-0ADEA934A1AD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BBEAB-BF49-4C43-9E3C-DEAD7FD8B500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2D4B6-AC46-422E-87B8-7FB5AF03A64F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194492-A798-450E-B59B-87698680FBF3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63A6D-FEBE-427E-AD31-FAF7B5C6D692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89E728-705D-4841-BB96-5C9684F9DC00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254F2-2489-48C8-98BE-8523630E636F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dirty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D4C15-8625-4026-84CB-8B7933068240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5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3655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3655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E6DC384-CA41-41DB-93E7-16D82AB92DD3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  <p:sp>
        <p:nvSpPr>
          <p:cNvPr id="236565" name="Rectangle 21"/>
          <p:cNvSpPr>
            <a:spLocks noChangeArrowheads="1"/>
          </p:cNvSpPr>
          <p:nvPr/>
        </p:nvSpPr>
        <p:spPr bwMode="auto">
          <a:xfrm>
            <a:off x="-1588" y="785814"/>
            <a:ext cx="9163051" cy="6073775"/>
          </a:xfrm>
          <a:prstGeom prst="rect">
            <a:avLst/>
          </a:prstGeom>
          <a:gradFill rotWithShape="1">
            <a:gsLst>
              <a:gs pos="0">
                <a:srgbClr val="0000CC">
                  <a:gamma/>
                  <a:shade val="46275"/>
                  <a:invGamma/>
                </a:srgbClr>
              </a:gs>
              <a:gs pos="50000">
                <a:srgbClr val="0000CC"/>
              </a:gs>
              <a:gs pos="100000">
                <a:srgbClr val="0000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t-BR" dirty="0"/>
          </a:p>
        </p:txBody>
      </p:sp>
      <p:sp>
        <p:nvSpPr>
          <p:cNvPr id="236566" name="Line 22"/>
          <p:cNvSpPr>
            <a:spLocks noChangeShapeType="1"/>
          </p:cNvSpPr>
          <p:nvPr/>
        </p:nvSpPr>
        <p:spPr bwMode="auto">
          <a:xfrm>
            <a:off x="-1587" y="760414"/>
            <a:ext cx="9144001" cy="15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BR" dirty="0"/>
          </a:p>
        </p:txBody>
      </p:sp>
      <p:sp>
        <p:nvSpPr>
          <p:cNvPr id="236567" name="Text Box 23"/>
          <p:cNvSpPr txBox="1">
            <a:spLocks noChangeArrowheads="1"/>
          </p:cNvSpPr>
          <p:nvPr/>
        </p:nvSpPr>
        <p:spPr bwMode="auto">
          <a:xfrm>
            <a:off x="8172450" y="6519864"/>
            <a:ext cx="97155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fld id="{4241E8EA-FDA6-4FF6-80E2-F61316891D18}" type="slidenum">
              <a:rPr lang="pt-BR" sz="1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pPr algn="r">
                <a:spcBef>
                  <a:spcPct val="50000"/>
                </a:spcBef>
                <a:defRPr/>
              </a:pPr>
              <a:t>‹nº›</a:t>
            </a:fld>
            <a:endParaRPr lang="pt-B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11" r:id="rId1"/>
    <p:sldLayoutId id="2147483988" r:id="rId2"/>
    <p:sldLayoutId id="2147483989" r:id="rId3"/>
    <p:sldLayoutId id="2147483990" r:id="rId4"/>
    <p:sldLayoutId id="2147483991" r:id="rId5"/>
    <p:sldLayoutId id="2147483992" r:id="rId6"/>
    <p:sldLayoutId id="2147483993" r:id="rId7"/>
    <p:sldLayoutId id="2147483994" r:id="rId8"/>
    <p:sldLayoutId id="2147483995" r:id="rId9"/>
    <p:sldLayoutId id="2147483996" r:id="rId10"/>
    <p:sldLayoutId id="2147483997" r:id="rId11"/>
    <p:sldLayoutId id="2147484012" r:id="rId12"/>
    <p:sldLayoutId id="2147483998" r:id="rId13"/>
    <p:sldLayoutId id="2147483999" r:id="rId14"/>
  </p:sldLayoutIdLst>
  <p:transition spd="slow">
    <p:cut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2051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21D573-A046-42BB-8E9C-91E5B10F1FED}" type="datetimeFigureOut">
              <a:rPr lang="pt-BR"/>
              <a:pPr>
                <a:defRPr/>
              </a:pPr>
              <a:t>04/04/2018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864EE56-4945-4613-998A-15C0296913AE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ransition spd="slow">
    <p:cut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hyperlink" Target="mailto:miyoshi@dfpc.eb.mil.br" TargetMode="Externa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www.forte.jor.br/wp-content/uploads/2010/07/Ex%C3%A9rcito-Brasilei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1" y="2231"/>
            <a:ext cx="9218612" cy="691395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12109" t="8654" r="22656" b="480"/>
          <a:stretch>
            <a:fillRect/>
          </a:stretch>
        </p:blipFill>
        <p:spPr bwMode="auto">
          <a:xfrm>
            <a:off x="-32" y="-24"/>
            <a:ext cx="9144032" cy="689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11719" t="8654" r="22656" b="1201"/>
          <a:stretch>
            <a:fillRect/>
          </a:stretch>
        </p:blipFill>
        <p:spPr bwMode="auto">
          <a:xfrm>
            <a:off x="0" y="0"/>
            <a:ext cx="92171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12109" t="8654" r="22656" b="1201"/>
          <a:stretch>
            <a:fillRect/>
          </a:stretch>
        </p:blipFill>
        <p:spPr bwMode="auto">
          <a:xfrm>
            <a:off x="0" y="-24"/>
            <a:ext cx="916232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11719" t="8654" r="22656" b="1201"/>
          <a:stretch>
            <a:fillRect/>
          </a:stretch>
        </p:blipFill>
        <p:spPr bwMode="auto">
          <a:xfrm>
            <a:off x="-33" y="-24"/>
            <a:ext cx="9217183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 l="11718" t="8173" r="22656" b="24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 l="11719" t="8173" r="22265" b="961"/>
          <a:stretch>
            <a:fillRect/>
          </a:stretch>
        </p:blipFill>
        <p:spPr bwMode="auto">
          <a:xfrm>
            <a:off x="0" y="0"/>
            <a:ext cx="9144000" cy="6817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 l="11719" t="8173" r="22265" b="961"/>
          <a:stretch>
            <a:fillRect/>
          </a:stretch>
        </p:blipFill>
        <p:spPr bwMode="auto">
          <a:xfrm>
            <a:off x="0" y="0"/>
            <a:ext cx="919842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/>
          <a:srcRect l="11328" t="8413" r="22265"/>
          <a:stretch>
            <a:fillRect/>
          </a:stretch>
        </p:blipFill>
        <p:spPr bwMode="auto">
          <a:xfrm>
            <a:off x="0" y="-24"/>
            <a:ext cx="9180032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11719" t="8654" r="22656" b="1201"/>
          <a:stretch>
            <a:fillRect/>
          </a:stretch>
        </p:blipFill>
        <p:spPr bwMode="auto">
          <a:xfrm>
            <a:off x="0" y="0"/>
            <a:ext cx="92171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Resultado de imagem para foto aerea porto sant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875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0" y="-27384"/>
            <a:ext cx="914400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b="1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DIRETORIA DE FISCALIZAÇÃO DE PRODUTOS CONTROLADOS</a:t>
            </a:r>
          </a:p>
        </p:txBody>
      </p:sp>
      <p:pic>
        <p:nvPicPr>
          <p:cNvPr id="62466" name="Picture 2" descr="http://www.dfpc.eb.mil.br/images/SisFPC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8" y="857233"/>
            <a:ext cx="5138503" cy="58578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3"/>
            <a:ext cx="9144000" cy="7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28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NOVOS PROCESSOS DE CONTROLE ADMINISTRATIVO</a:t>
            </a:r>
            <a:endParaRPr lang="pt-BR" sz="28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2928927" y="789497"/>
            <a:ext cx="3036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 smtClean="0">
                <a:solidFill>
                  <a:schemeClr val="bg1"/>
                </a:solidFill>
                <a:latin typeface="Cambria" pitchFamily="18" charset="0"/>
              </a:rPr>
              <a:t>EXPORTAÇÃO</a:t>
            </a:r>
            <a:endParaRPr lang="pt-BR" sz="36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graphicFrame>
        <p:nvGraphicFramePr>
          <p:cNvPr id="15" name="Tabela 14"/>
          <p:cNvGraphicFramePr>
            <a:graphicFrameLocks noGrp="1"/>
          </p:cNvGraphicFramePr>
          <p:nvPr/>
        </p:nvGraphicFramePr>
        <p:xfrm>
          <a:off x="142844" y="1390104"/>
          <a:ext cx="8858312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9156"/>
                <a:gridCol w="44291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ANTES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DEPOIS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- Descentralizado 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Descentralizado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- Sem padronização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 Padronizado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- Tramitação</a:t>
                      </a:r>
                      <a:r>
                        <a:rPr lang="pt-BR" sz="1800" baseline="0" dirty="0" smtClean="0">
                          <a:solidFill>
                            <a:sysClr val="windowText" lastClr="000000"/>
                          </a:solidFill>
                        </a:rPr>
                        <a:t> física de documentos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 Totalmente</a:t>
                      </a:r>
                      <a:r>
                        <a:rPr lang="pt-BR" sz="1800" baseline="0" dirty="0" smtClean="0">
                          <a:solidFill>
                            <a:sysClr val="windowText" lastClr="000000"/>
                          </a:solidFill>
                        </a:rPr>
                        <a:t> virtual (LPCO e VICOMEX)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- Conferência</a:t>
                      </a:r>
                      <a:r>
                        <a:rPr lang="pt-BR" sz="1800" baseline="0" dirty="0" smtClean="0">
                          <a:solidFill>
                            <a:sysClr val="windowText" lastClr="000000"/>
                          </a:solidFill>
                        </a:rPr>
                        <a:t> física em 100% dos processos</a:t>
                      </a:r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 Conferência</a:t>
                      </a:r>
                      <a:r>
                        <a:rPr lang="pt-BR" sz="1800" baseline="0" dirty="0" smtClean="0">
                          <a:solidFill>
                            <a:sysClr val="windowText" lastClr="000000"/>
                          </a:solidFill>
                        </a:rPr>
                        <a:t> física em </a:t>
                      </a:r>
                      <a:r>
                        <a:rPr lang="pt-BR" sz="1800" baseline="0" dirty="0" err="1" smtClean="0">
                          <a:solidFill>
                            <a:sysClr val="windowText" lastClr="000000"/>
                          </a:solidFill>
                        </a:rPr>
                        <a:t>Fx</a:t>
                      </a:r>
                      <a:r>
                        <a:rPr lang="pt-BR" sz="1800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pt-BR" sz="1800" baseline="0" dirty="0" err="1" smtClean="0">
                          <a:solidFill>
                            <a:sysClr val="windowText" lastClr="000000"/>
                          </a:solidFill>
                        </a:rPr>
                        <a:t>Verm</a:t>
                      </a:r>
                      <a:r>
                        <a:rPr lang="pt-BR" sz="1800" baseline="0" dirty="0" smtClean="0">
                          <a:solidFill>
                            <a:sysClr val="windowText" lastClr="000000"/>
                          </a:solidFill>
                        </a:rPr>
                        <a:t>, </a:t>
                      </a:r>
                      <a:r>
                        <a:rPr lang="pt-BR" sz="1800" baseline="0" dirty="0" err="1" smtClean="0">
                          <a:solidFill>
                            <a:sysClr val="windowText" lastClr="000000"/>
                          </a:solidFill>
                        </a:rPr>
                        <a:t>Am</a:t>
                      </a:r>
                      <a:r>
                        <a:rPr lang="pt-BR" sz="1800" baseline="0" dirty="0" smtClean="0">
                          <a:solidFill>
                            <a:sysClr val="windowText" lastClr="000000"/>
                          </a:solidFill>
                        </a:rPr>
                        <a:t>.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6" name="CaixaDeTexto 15"/>
          <p:cNvSpPr txBox="1"/>
          <p:nvPr/>
        </p:nvSpPr>
        <p:spPr>
          <a:xfrm>
            <a:off x="2928927" y="4068553"/>
            <a:ext cx="3038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 smtClean="0">
                <a:solidFill>
                  <a:schemeClr val="bg1"/>
                </a:solidFill>
                <a:latin typeface="Cambria" pitchFamily="18" charset="0"/>
              </a:rPr>
              <a:t>IMPORTAÇÃO</a:t>
            </a:r>
            <a:endParaRPr lang="pt-BR" sz="3600" b="1" dirty="0">
              <a:solidFill>
                <a:schemeClr val="bg1"/>
              </a:solidFill>
              <a:latin typeface="Cambria" pitchFamily="18" charset="0"/>
            </a:endParaRPr>
          </a:p>
        </p:txBody>
      </p:sp>
      <p:graphicFrame>
        <p:nvGraphicFramePr>
          <p:cNvPr id="17" name="Tabela 16"/>
          <p:cNvGraphicFramePr>
            <a:graphicFrameLocks noGrp="1"/>
          </p:cNvGraphicFramePr>
          <p:nvPr/>
        </p:nvGraphicFramePr>
        <p:xfrm>
          <a:off x="142844" y="4688228"/>
          <a:ext cx="8858312" cy="202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9156"/>
                <a:gridCol w="44291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ANTES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DEPOIS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- Autorização</a:t>
                      </a:r>
                      <a:r>
                        <a:rPr lang="pt-BR" sz="1800" baseline="0" dirty="0" smtClean="0">
                          <a:solidFill>
                            <a:sysClr val="windowText" lastClr="000000"/>
                          </a:solidFill>
                        </a:rPr>
                        <a:t> prévia (CII)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pt-BR" sz="1800" smtClean="0">
                          <a:solidFill>
                            <a:sysClr val="windowText" lastClr="000000"/>
                          </a:solidFill>
                        </a:rPr>
                        <a:t> Eliminado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- DA</a:t>
                      </a:r>
                      <a:r>
                        <a:rPr lang="pt-BR" sz="1800" baseline="0" dirty="0" smtClean="0">
                          <a:solidFill>
                            <a:sysClr val="windowText" lastClr="000000"/>
                          </a:solidFill>
                        </a:rPr>
                        <a:t> sem padronização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 DA padronizado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- Tramitação</a:t>
                      </a:r>
                      <a:r>
                        <a:rPr lang="pt-BR" sz="1800" baseline="0" dirty="0" smtClean="0">
                          <a:solidFill>
                            <a:sysClr val="windowText" lastClr="000000"/>
                          </a:solidFill>
                        </a:rPr>
                        <a:t> física de documentos CII e DA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pt-BR" sz="1800" dirty="0" smtClean="0">
                          <a:solidFill>
                            <a:sysClr val="windowText" lastClr="000000"/>
                          </a:solidFill>
                        </a:rPr>
                        <a:t> Totalmente</a:t>
                      </a:r>
                      <a:r>
                        <a:rPr lang="pt-BR" sz="1800" baseline="0" dirty="0" smtClean="0">
                          <a:solidFill>
                            <a:sysClr val="windowText" lastClr="000000"/>
                          </a:solidFill>
                        </a:rPr>
                        <a:t> virtual (SISCOMEX e VICOMEX)</a:t>
                      </a:r>
                      <a:endParaRPr lang="pt-BR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4"/>
            <a:ext cx="9144000" cy="7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28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PROGRAMA PORTAL ÚNICO COMÉRCIO EXTERIOR</a:t>
            </a:r>
            <a:endParaRPr lang="pt-BR" sz="28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480" y="1071546"/>
            <a:ext cx="5929354" cy="5451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4"/>
            <a:ext cx="9144000" cy="7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28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PROGRAMA PORTAL ÚNICO COMÉRCIO EXTERIOR</a:t>
            </a:r>
            <a:endParaRPr lang="pt-BR" sz="28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8" name="Imagem 7" descr="1E5BF108-E4ED-479D-A343-52BAFDDA9C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-840300" y="2924646"/>
            <a:ext cx="4726498" cy="3020559"/>
          </a:xfrm>
          <a:prstGeom prst="rect">
            <a:avLst/>
          </a:prstGeom>
        </p:spPr>
      </p:pic>
      <p:pic>
        <p:nvPicPr>
          <p:cNvPr id="9" name="Imagem 8" descr="56221FA7-EA3C-4B51-9182-6F4E743FF34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7094" y="2071678"/>
            <a:ext cx="6086906" cy="4733958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1524642" y="928670"/>
            <a:ext cx="5976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 smtClean="0">
                <a:solidFill>
                  <a:schemeClr val="bg1"/>
                </a:solidFill>
              </a:rPr>
              <a:t>REDESENHO DE PROCESSOS</a:t>
            </a:r>
            <a:endParaRPr lang="pt-BR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4"/>
            <a:ext cx="9144000" cy="7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28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PROGRAMA PORTAL ÚNICO COMÉRCIO EXTERIOR</a:t>
            </a:r>
            <a:endParaRPr lang="pt-BR" sz="28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174082" name="Picture 2"/>
          <p:cNvPicPr>
            <a:picLocks noChangeAspect="1" noChangeArrowheads="1"/>
          </p:cNvPicPr>
          <p:nvPr/>
        </p:nvPicPr>
        <p:blipFill>
          <a:blip r:embed="rId3"/>
          <a:srcRect l="17857" t="20049" r="16517" b="17574"/>
          <a:stretch>
            <a:fillRect/>
          </a:stretch>
        </p:blipFill>
        <p:spPr bwMode="auto">
          <a:xfrm>
            <a:off x="714348" y="1866240"/>
            <a:ext cx="7643866" cy="477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ixaDeTexto 7"/>
          <p:cNvSpPr txBox="1"/>
          <p:nvPr/>
        </p:nvSpPr>
        <p:spPr>
          <a:xfrm>
            <a:off x="2778612" y="1000108"/>
            <a:ext cx="3365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 smtClean="0">
                <a:solidFill>
                  <a:schemeClr val="bg1"/>
                </a:solidFill>
              </a:rPr>
              <a:t>INTEGRAÇÃO</a:t>
            </a:r>
            <a:endParaRPr lang="pt-BR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4"/>
            <a:ext cx="9144000" cy="7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28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PROGRAMA PORTAL ÚNICO COMÉRCIO EXTERIOR</a:t>
            </a:r>
            <a:endParaRPr lang="pt-BR" sz="28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778612" y="1000108"/>
            <a:ext cx="3365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 smtClean="0">
                <a:solidFill>
                  <a:schemeClr val="bg1"/>
                </a:solidFill>
              </a:rPr>
              <a:t>INTEGRAÇÃO</a:t>
            </a:r>
            <a:endParaRPr lang="pt-BR" sz="3600" b="1" dirty="0">
              <a:solidFill>
                <a:schemeClr val="bg1"/>
              </a:solidFill>
            </a:endParaRPr>
          </a:p>
        </p:txBody>
      </p:sp>
      <p:pic>
        <p:nvPicPr>
          <p:cNvPr id="7" name="Imagem 6" descr="_DSC0046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1490" y="1714488"/>
            <a:ext cx="8172476" cy="4857784"/>
          </a:xfrm>
          <a:prstGeom prst="rect">
            <a:avLst/>
          </a:prstGeom>
        </p:spPr>
      </p:pic>
    </p:spTree>
  </p:cSld>
  <p:clrMapOvr>
    <a:masterClrMapping/>
  </p:clrMapOvr>
  <p:transition spd="med" advClick="0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73969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CICLO DE DEMING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71407" y="1692181"/>
            <a:ext cx="8929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algn="just">
              <a:spcBef>
                <a:spcPts val="3000"/>
              </a:spcBef>
              <a:buFontTx/>
              <a:buChar char="-"/>
              <a:tabLst>
                <a:tab pos="8610600" algn="l"/>
                <a:tab pos="8966200" algn="l"/>
              </a:tabLst>
              <a:defRPr/>
            </a:pPr>
            <a:endParaRPr lang="pt-BR" dirty="0"/>
          </a:p>
        </p:txBody>
      </p:sp>
      <p:pic>
        <p:nvPicPr>
          <p:cNvPr id="5122" name="Picture 2" descr="Resultado de imagem para pd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820" y="877870"/>
            <a:ext cx="8230511" cy="592932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4"/>
            <a:ext cx="9144000" cy="7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28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PROGRAMA PORTAL ÚNICO COMÉRCIO EXTERIOR</a:t>
            </a:r>
            <a:endParaRPr lang="pt-BR" sz="28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785786" y="1000108"/>
            <a:ext cx="74947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 smtClean="0">
                <a:solidFill>
                  <a:schemeClr val="bg1"/>
                </a:solidFill>
              </a:rPr>
              <a:t>TECNOLOGIA DA INFORMAÇÃO</a:t>
            </a:r>
            <a:endParaRPr lang="pt-BR" sz="3600" b="1" dirty="0">
              <a:solidFill>
                <a:schemeClr val="bg1"/>
              </a:solidFill>
            </a:endParaRPr>
          </a:p>
        </p:txBody>
      </p:sp>
      <p:pic>
        <p:nvPicPr>
          <p:cNvPr id="175106" name="Picture 2"/>
          <p:cNvPicPr>
            <a:picLocks noChangeAspect="1" noChangeArrowheads="1"/>
          </p:cNvPicPr>
          <p:nvPr/>
        </p:nvPicPr>
        <p:blipFill>
          <a:blip r:embed="rId3"/>
          <a:srcRect l="23047" t="7933" r="22265" b="5528"/>
          <a:stretch>
            <a:fillRect/>
          </a:stretch>
        </p:blipFill>
        <p:spPr bwMode="auto">
          <a:xfrm>
            <a:off x="900083" y="1571637"/>
            <a:ext cx="7358115" cy="521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3"/>
            <a:ext cx="9144000" cy="7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28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NOVOS PROCESSOS DE CONTROLE ADMINISTRATIVO</a:t>
            </a:r>
            <a:endParaRPr lang="pt-BR" sz="28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cxnSp>
        <p:nvCxnSpPr>
          <p:cNvPr id="30" name="Conector reto 29"/>
          <p:cNvCxnSpPr>
            <a:stCxn id="5" idx="1"/>
            <a:endCxn id="5" idx="3"/>
          </p:cNvCxnSpPr>
          <p:nvPr/>
        </p:nvCxnSpPr>
        <p:spPr bwMode="auto">
          <a:xfrm rot="10800000" flipH="1">
            <a:off x="-36000" y="3821898"/>
            <a:ext cx="9180000" cy="158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graphicFrame>
        <p:nvGraphicFramePr>
          <p:cNvPr id="32" name="Tabela 31"/>
          <p:cNvGraphicFramePr>
            <a:graphicFrameLocks noGrp="1"/>
          </p:cNvGraphicFramePr>
          <p:nvPr/>
        </p:nvGraphicFramePr>
        <p:xfrm>
          <a:off x="500035" y="1000108"/>
          <a:ext cx="8501127" cy="2653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5075"/>
                <a:gridCol w="645073"/>
                <a:gridCol w="645075"/>
                <a:gridCol w="645075"/>
                <a:gridCol w="645073"/>
                <a:gridCol w="645075"/>
                <a:gridCol w="645075"/>
                <a:gridCol w="645073"/>
                <a:gridCol w="645075"/>
                <a:gridCol w="1347729"/>
                <a:gridCol w="1347729"/>
              </a:tblGrid>
              <a:tr h="335280">
                <a:tc gridSpan="9"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bg1"/>
                          </a:solidFill>
                          <a:latin typeface="+mj-lt"/>
                        </a:rPr>
                        <a:t>CII</a:t>
                      </a:r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600" dirty="0" smtClean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bg1"/>
                          </a:solidFill>
                          <a:latin typeface="+mj-lt"/>
                        </a:rPr>
                        <a:t>LI</a:t>
                      </a:r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317752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bg1"/>
                          </a:solidFill>
                          <a:latin typeface="+mj-lt"/>
                        </a:rPr>
                        <a:t>PREPARA DO PROCESSO</a:t>
                      </a:r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bg1"/>
                          </a:solidFill>
                          <a:latin typeface="+mj-lt"/>
                        </a:rPr>
                        <a:t>ENVIO</a:t>
                      </a:r>
                    </a:p>
                  </a:txBody>
                  <a:tcPr vert="vert2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bg1"/>
                          </a:solidFill>
                          <a:latin typeface="+mj-lt"/>
                        </a:rPr>
                        <a:t>RECEBIMENTO</a:t>
                      </a:r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bg1"/>
                          </a:solidFill>
                          <a:latin typeface="+mj-lt"/>
                        </a:rPr>
                        <a:t>PROTOCOLIZAÇÃO</a:t>
                      </a:r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bg1"/>
                          </a:solidFill>
                          <a:latin typeface="+mj-lt"/>
                        </a:rPr>
                        <a:t>ANALISE</a:t>
                      </a:r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bg1"/>
                          </a:solidFill>
                          <a:latin typeface="+mj-lt"/>
                        </a:rPr>
                        <a:t>DESPACHO</a:t>
                      </a:r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bg1"/>
                          </a:solidFill>
                          <a:latin typeface="+mj-lt"/>
                        </a:rPr>
                        <a:t>PREPARO</a:t>
                      </a:r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bg1"/>
                          </a:solidFill>
                          <a:latin typeface="+mj-lt"/>
                        </a:rPr>
                        <a:t>PROTOCOLIZAÇÃO</a:t>
                      </a:r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bg1"/>
                          </a:solidFill>
                          <a:latin typeface="+mj-lt"/>
                        </a:rPr>
                        <a:t>ENVIO</a:t>
                      </a:r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bg1"/>
                          </a:solidFill>
                          <a:latin typeface="+mj-lt"/>
                        </a:rPr>
                        <a:t>AUTORIZAÇÃO DE EMBARQUE</a:t>
                      </a:r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bg1"/>
                          </a:solidFill>
                          <a:latin typeface="+mj-lt"/>
                        </a:rPr>
                        <a:t>DEFERIMENTO</a:t>
                      </a:r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36" name="Conector reto 35"/>
          <p:cNvCxnSpPr/>
          <p:nvPr/>
        </p:nvCxnSpPr>
        <p:spPr bwMode="auto">
          <a:xfrm>
            <a:off x="695299" y="1114410"/>
            <a:ext cx="5500727" cy="2428892"/>
          </a:xfrm>
          <a:prstGeom prst="line">
            <a:avLst/>
          </a:prstGeom>
          <a:solidFill>
            <a:schemeClr val="accent1"/>
          </a:solidFill>
          <a:ln w="508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37" name="Conector reto 36"/>
          <p:cNvCxnSpPr/>
          <p:nvPr/>
        </p:nvCxnSpPr>
        <p:spPr bwMode="auto">
          <a:xfrm flipV="1">
            <a:off x="695299" y="1120760"/>
            <a:ext cx="5500727" cy="2427304"/>
          </a:xfrm>
          <a:prstGeom prst="line">
            <a:avLst/>
          </a:prstGeom>
          <a:solidFill>
            <a:schemeClr val="accent1"/>
          </a:solidFill>
          <a:ln w="508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graphicFrame>
        <p:nvGraphicFramePr>
          <p:cNvPr id="40" name="Tabela 39"/>
          <p:cNvGraphicFramePr>
            <a:graphicFrameLocks noGrp="1"/>
          </p:cNvGraphicFramePr>
          <p:nvPr/>
        </p:nvGraphicFramePr>
        <p:xfrm>
          <a:off x="3448177" y="4052892"/>
          <a:ext cx="2695458" cy="2653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729"/>
                <a:gridCol w="1347729"/>
              </a:tblGrid>
              <a:tr h="335280">
                <a:tc gridSpan="2"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bg1"/>
                          </a:solidFill>
                          <a:latin typeface="+mj-lt"/>
                        </a:rPr>
                        <a:t>LI</a:t>
                      </a:r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317752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bg1"/>
                          </a:solidFill>
                          <a:latin typeface="+mj-lt"/>
                        </a:rPr>
                        <a:t>AUTORIZAÇÃO DE EMBARQUE</a:t>
                      </a:r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solidFill>
                            <a:schemeClr val="bg1"/>
                          </a:solidFill>
                          <a:latin typeface="+mj-lt"/>
                        </a:rPr>
                        <a:t>DEFERIMENTO</a:t>
                      </a:r>
                      <a:endParaRPr lang="pt-BR" sz="16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vert="vert27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41" name="Conector reto 40"/>
          <p:cNvCxnSpPr/>
          <p:nvPr/>
        </p:nvCxnSpPr>
        <p:spPr bwMode="auto">
          <a:xfrm rot="16200000" flipH="1">
            <a:off x="-2585281" y="3786972"/>
            <a:ext cx="6070618" cy="71439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43" name="CaixaDeTexto 42"/>
          <p:cNvSpPr txBox="1"/>
          <p:nvPr/>
        </p:nvSpPr>
        <p:spPr>
          <a:xfrm rot="16200000">
            <a:off x="-318439" y="2047183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 smtClean="0">
                <a:solidFill>
                  <a:schemeClr val="bg1"/>
                </a:solidFill>
                <a:latin typeface="+mj-lt"/>
              </a:rPr>
              <a:t>ANTIGO</a:t>
            </a:r>
            <a:endParaRPr lang="pt-BR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CaixaDeTexto 43"/>
          <p:cNvSpPr txBox="1"/>
          <p:nvPr/>
        </p:nvSpPr>
        <p:spPr>
          <a:xfrm rot="16200000">
            <a:off x="-209434" y="5169618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 smtClean="0">
                <a:solidFill>
                  <a:schemeClr val="bg1"/>
                </a:solidFill>
                <a:latin typeface="+mj-lt"/>
              </a:rPr>
              <a:t>NOVO</a:t>
            </a:r>
            <a:endParaRPr lang="pt-BR" sz="18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3" grpId="0"/>
      <p:bldP spid="4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857256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800"/>
              </a:spcBef>
              <a:buFontTx/>
              <a:buChar char="-"/>
              <a:tabLst>
                <a:tab pos="8610600" algn="l"/>
                <a:tab pos="8966200" algn="l"/>
              </a:tabLst>
              <a:defRPr/>
            </a:pPr>
            <a:r>
              <a:rPr lang="pt-BR" sz="32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Autorização de exportação pelo LPCO</a:t>
            </a:r>
          </a:p>
          <a:p>
            <a:pPr marL="174625" algn="just">
              <a:spcBef>
                <a:spcPts val="1800"/>
              </a:spcBef>
              <a:tabLst>
                <a:tab pos="8610600" algn="l"/>
                <a:tab pos="8966200" algn="l"/>
              </a:tabLst>
              <a:defRPr/>
            </a:pPr>
            <a:endParaRPr lang="pt-BR" sz="3200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800"/>
              </a:spcBef>
              <a:buFontTx/>
              <a:buChar char="-"/>
              <a:tabLst>
                <a:tab pos="8610600" algn="l"/>
                <a:tab pos="8966200" algn="l"/>
              </a:tabLst>
              <a:defRPr/>
            </a:pPr>
            <a:r>
              <a:rPr lang="pt-BR" sz="32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Uniformização de procedimento de DA de importação</a:t>
            </a: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TREINAMENTO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EXPORTAÇÃO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71407" y="1692181"/>
            <a:ext cx="8929719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algn="just">
              <a:spcBef>
                <a:spcPts val="3000"/>
              </a:spcBef>
              <a:buFontTx/>
              <a:buChar char="-"/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dezembro de 2017 entrou em produção o módulo LPCO.</a:t>
            </a:r>
          </a:p>
          <a:p>
            <a:pPr marL="174625" algn="just">
              <a:spcBef>
                <a:spcPts val="3000"/>
              </a:spcBef>
              <a:buFontTx/>
              <a:buChar char="-"/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janeiro de 2018 tem início Piloto do processo de autorização de exportação por meio do LPCO.</a:t>
            </a:r>
          </a:p>
          <a:p>
            <a:pPr marL="174625" algn="just">
              <a:spcBef>
                <a:spcPts val="3000"/>
              </a:spcBef>
              <a:buFontTx/>
              <a:buChar char="-"/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fevereiro de 2018 encerramento do 1º Ciclo do PDCA.</a:t>
            </a:r>
          </a:p>
          <a:p>
            <a:pPr marL="174625" algn="just">
              <a:spcBef>
                <a:spcPts val="3000"/>
              </a:spcBef>
              <a:buFontTx/>
              <a:buChar char="-"/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março de 2018 encerramento do 2º Ciclo do PDCA </a:t>
            </a:r>
            <a:endParaRPr lang="pt-BR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0" y="-27384"/>
            <a:ext cx="914400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b="1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DIRETORIA DE FISCALIZAÇÃO DE PRODUTOS CONTROLADOS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 l="12500" t="23763" r="53571" b="4950"/>
          <a:stretch>
            <a:fillRect/>
          </a:stretch>
        </p:blipFill>
        <p:spPr bwMode="auto">
          <a:xfrm>
            <a:off x="2137174" y="714356"/>
            <a:ext cx="4863718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3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IMPORTAÇÃO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14282" y="1571613"/>
            <a:ext cx="864399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APRESENTAÇÃO DAS REGIÕES MILITARES EM ORDEM CRESCENTE</a:t>
            </a: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>
              <a:spcBef>
                <a:spcPts val="1200"/>
              </a:spcBef>
            </a:pPr>
            <a:endParaRPr lang="pt-BR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 w="25400"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MANUAIS 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13125" t="11753" r="67291" b="10416"/>
          <a:stretch>
            <a:fillRect/>
          </a:stretch>
        </p:blipFill>
        <p:spPr bwMode="auto">
          <a:xfrm>
            <a:off x="2143109" y="785794"/>
            <a:ext cx="5092919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tângulo de cantos arredondados 7"/>
          <p:cNvSpPr/>
          <p:nvPr/>
        </p:nvSpPr>
        <p:spPr bwMode="auto">
          <a:xfrm>
            <a:off x="2428860" y="3805240"/>
            <a:ext cx="500067" cy="214314"/>
          </a:xfrm>
          <a:prstGeom prst="roundRect">
            <a:avLst/>
          </a:prstGeom>
          <a:noFill/>
          <a:ln w="19050" cap="flat" cmpd="sng" algn="ctr">
            <a:solidFill>
              <a:srgbClr val="FF0000">
                <a:alpha val="98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 w="25400"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73969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GRUPO DE DISCUSSÃO WHATSAPP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0" y="1463465"/>
            <a:ext cx="91440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b="1" dirty="0" smtClean="0">
                <a:solidFill>
                  <a:schemeClr val="bg1"/>
                </a:solidFill>
              </a:rPr>
              <a:t>COMEX SISFPC: EXCLUSIVO PARA INTEGRANTES DO SISTEMA</a:t>
            </a:r>
          </a:p>
          <a:p>
            <a:pPr algn="just"/>
            <a:endParaRPr lang="pt-BR" sz="2800" b="1" dirty="0" smtClean="0">
              <a:solidFill>
                <a:schemeClr val="bg1"/>
              </a:solidFill>
            </a:endParaRPr>
          </a:p>
          <a:p>
            <a:pPr algn="just"/>
            <a:r>
              <a:rPr lang="pt-BR" sz="2800" b="1" dirty="0" smtClean="0">
                <a:solidFill>
                  <a:schemeClr val="bg1"/>
                </a:solidFill>
              </a:rPr>
              <a:t>IMPORTAÇÃO PCE: SFPC E IMPORTADORES</a:t>
            </a:r>
          </a:p>
          <a:p>
            <a:pPr algn="just"/>
            <a:endParaRPr lang="pt-BR" sz="2800" b="1" dirty="0" smtClean="0">
              <a:solidFill>
                <a:schemeClr val="bg1"/>
              </a:solidFill>
            </a:endParaRPr>
          </a:p>
          <a:p>
            <a:pPr algn="just"/>
            <a:r>
              <a:rPr lang="pt-BR" sz="2800" b="1" dirty="0" smtClean="0">
                <a:solidFill>
                  <a:schemeClr val="bg1"/>
                </a:solidFill>
              </a:rPr>
              <a:t>EXPORTAÇÃO PCE: SFPC E EXPORTADORES </a:t>
            </a:r>
          </a:p>
          <a:p>
            <a:endParaRPr lang="pt-BR" sz="28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814"/>
            <a:ext cx="9144000" cy="60721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just">
              <a:defRPr/>
            </a:pPr>
            <a:endParaRPr lang="pt-BR" b="1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algn="just">
              <a:defRPr/>
            </a:pPr>
            <a:endParaRPr lang="pt-BR" b="1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endParaRPr lang="pt-BR" b="1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ESTATUTO DO DESARMAMENTO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71439" y="1692276"/>
            <a:ext cx="8929687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4625" algn="just">
              <a:tabLst>
                <a:tab pos="8610600" algn="l"/>
                <a:tab pos="8966200" algn="l"/>
              </a:tabLst>
              <a:defRPr/>
            </a:pP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Tráfico internacional de arma de fogo</a:t>
            </a: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Art. 18. Importar, exportar, favorecer a entrada ou saída do território nacional, a qualquer título, de arma de fogo, acessório ou munição, </a:t>
            </a:r>
            <a:r>
              <a:rPr lang="pt-BR" b="1" u="sng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sem autorização da autoridade competente</a:t>
            </a: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:</a:t>
            </a: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Pena – reclusão de 4 (quatro) a 8 (oito) anos, e multa.</a:t>
            </a:r>
            <a:endParaRPr lang="pt-BR" b="1" dirty="0"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814"/>
            <a:ext cx="9144000" cy="60721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just">
              <a:defRPr/>
            </a:pPr>
            <a:endParaRPr lang="pt-BR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algn="just">
              <a:defRPr/>
            </a:pPr>
            <a:endParaRPr lang="pt-BR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endParaRPr lang="pt-BR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CÓDIGO PENAL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71439" y="1116014"/>
            <a:ext cx="8929687" cy="41549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4625" algn="just">
              <a:tabLst>
                <a:tab pos="8610600" algn="l"/>
                <a:tab pos="8966200" algn="l"/>
              </a:tabLst>
              <a:defRPr/>
            </a:pP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Contrabando</a:t>
            </a: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Art. 334-A. Importar ou exportar mercadoria proibida.</a:t>
            </a: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Pena - reclusão, de 2 (dois) a 5 ( cinco) anos.</a:t>
            </a: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§ 1º Incorre na mesma pena quem:</a:t>
            </a: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...</a:t>
            </a: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II - importa ou exporta </a:t>
            </a:r>
            <a:r>
              <a:rPr lang="pt-BR" b="1" u="sng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clandestinamente mercadoria que dependa</a:t>
            </a: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de registro, análise ou </a:t>
            </a:r>
            <a:r>
              <a:rPr lang="pt-BR" b="1" u="sng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autorização de órgão público competente;</a:t>
            </a: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...</a:t>
            </a: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§ 3º A pena aplica-se em dobro se o crime de contrabando é praticado em transporte aéreo, marítimo ou fluvial.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814"/>
            <a:ext cx="9144000" cy="60721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just">
              <a:spcBef>
                <a:spcPts val="1000"/>
              </a:spcBef>
              <a:defRPr/>
            </a:pPr>
            <a:endParaRPr lang="pt-BR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algn="just">
              <a:spcBef>
                <a:spcPts val="1000"/>
              </a:spcBef>
              <a:defRPr/>
            </a:pPr>
            <a:endParaRPr lang="pt-BR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000"/>
              </a:spcBef>
              <a:tabLst>
                <a:tab pos="8610600" algn="l"/>
                <a:tab pos="8966200" algn="l"/>
              </a:tabLst>
              <a:defRPr/>
            </a:pPr>
            <a:endParaRPr lang="pt-BR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AUTORIZAÇÃO EXP IMP PCE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71439" y="1357314"/>
            <a:ext cx="8929687" cy="40575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4625" algn="just">
              <a:spcBef>
                <a:spcPts val="1000"/>
              </a:spcBef>
              <a:buFontTx/>
              <a:buChar char="-"/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Será </a:t>
            </a: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concedida, em regra, pelo SISCOMEX.</a:t>
            </a:r>
          </a:p>
          <a:p>
            <a:pPr marL="355600" indent="-180975" algn="just">
              <a:spcBef>
                <a:spcPts val="1000"/>
              </a:spcBef>
              <a:buFontTx/>
              <a:buChar char="-"/>
              <a:tabLst>
                <a:tab pos="8880475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Quando </a:t>
            </a: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isso não for possível o exportador ou importador deverá obter uma autorização formal (escrito) para elidir as condutas tipificadas como crime.</a:t>
            </a:r>
          </a:p>
          <a:p>
            <a:pPr marL="174625" algn="just">
              <a:spcBef>
                <a:spcPts val="1000"/>
              </a:spcBef>
              <a:tabLst>
                <a:tab pos="8880475" algn="l"/>
              </a:tabLst>
              <a:defRPr/>
            </a:pPr>
            <a:endParaRPr lang="pt-BR" b="1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000"/>
              </a:spcBef>
              <a:tabLst>
                <a:tab pos="8880475" algn="l"/>
              </a:tabLst>
              <a:defRPr/>
            </a:pP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Exemplos: </a:t>
            </a:r>
          </a:p>
          <a:p>
            <a:pPr marL="452438" indent="-277813" algn="just">
              <a:spcBef>
                <a:spcPts val="1000"/>
              </a:spcBef>
              <a:buFontTx/>
              <a:buChar char="-"/>
              <a:tabLst>
                <a:tab pos="8880475" algn="l"/>
              </a:tabLst>
              <a:defRPr/>
            </a:pP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NCM não sinalizada para tratamento administrativo do órgão anuente;</a:t>
            </a:r>
          </a:p>
          <a:p>
            <a:pPr marL="452438" indent="-277813" algn="just">
              <a:spcBef>
                <a:spcPts val="1000"/>
              </a:spcBef>
              <a:buFontTx/>
              <a:buChar char="-"/>
              <a:tabLst>
                <a:tab pos="8880475" algn="l"/>
              </a:tabLst>
              <a:defRPr/>
            </a:pPr>
            <a:r>
              <a:rPr lang="pt-BR" b="1" dirty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Situações em que não seja possível o registro de LI.</a:t>
            </a:r>
            <a:endParaRPr lang="pt-BR" b="1" dirty="0"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814"/>
            <a:ext cx="9144000" cy="60721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just">
              <a:spcBef>
                <a:spcPts val="1000"/>
              </a:spcBef>
              <a:defRPr/>
            </a:pPr>
            <a:endParaRPr lang="pt-BR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algn="just">
              <a:spcBef>
                <a:spcPts val="1000"/>
              </a:spcBef>
              <a:defRPr/>
            </a:pPr>
            <a:endParaRPr lang="pt-BR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000"/>
              </a:spcBef>
              <a:tabLst>
                <a:tab pos="8610600" algn="l"/>
                <a:tab pos="8966200" algn="l"/>
              </a:tabLst>
              <a:defRPr/>
            </a:pPr>
            <a:endParaRPr lang="pt-BR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73969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PROJETOS EM ANDAMENTO - LPCO</a:t>
            </a:r>
            <a:endParaRPr lang="pt-BR" sz="320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71439" y="1357314"/>
            <a:ext cx="8929687" cy="458587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4625" algn="just">
              <a:spcBef>
                <a:spcPts val="3000"/>
              </a:spcBef>
              <a:buFontTx/>
              <a:buChar char="-"/>
              <a:tabLst>
                <a:tab pos="8880475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Processo de autorização de exportação por meio do LPCO já está modelado.</a:t>
            </a:r>
          </a:p>
          <a:p>
            <a:pPr marL="174625" algn="just">
              <a:spcBef>
                <a:spcPts val="3000"/>
              </a:spcBef>
              <a:buFontTx/>
              <a:buChar char="-"/>
              <a:tabLst>
                <a:tab pos="8880475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Previsão de início: dezembro de 2017</a:t>
            </a:r>
          </a:p>
          <a:p>
            <a:pPr marL="174625" algn="just">
              <a:spcBef>
                <a:spcPts val="3000"/>
              </a:spcBef>
              <a:buFontTx/>
              <a:buChar char="-"/>
              <a:tabLst>
                <a:tab pos="8880475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Piloto no âmbito da 5ª Região Militar.</a:t>
            </a:r>
          </a:p>
          <a:p>
            <a:pPr marL="174625" algn="just">
              <a:spcBef>
                <a:spcPts val="3000"/>
              </a:spcBef>
              <a:buFontTx/>
              <a:buChar char="-"/>
              <a:tabLst>
                <a:tab pos="8880475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SFPC/5 irá programar um treinamento para exportadores, antes do início do piloto.</a:t>
            </a:r>
          </a:p>
          <a:p>
            <a:pPr marL="174625" algn="just">
              <a:spcBef>
                <a:spcPts val="3000"/>
              </a:spcBef>
              <a:buFontTx/>
              <a:buChar char="-"/>
              <a:tabLst>
                <a:tab pos="8880475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Concluído o piloto e realizado os ajustes no processo, o LPCO será expandido para as demais RM.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814"/>
            <a:ext cx="9144000" cy="60721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just">
              <a:spcBef>
                <a:spcPts val="1000"/>
              </a:spcBef>
              <a:defRPr/>
            </a:pPr>
            <a:endParaRPr lang="pt-BR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algn="just">
              <a:spcBef>
                <a:spcPts val="1000"/>
              </a:spcBef>
              <a:defRPr/>
            </a:pPr>
            <a:endParaRPr lang="pt-BR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000"/>
              </a:spcBef>
              <a:tabLst>
                <a:tab pos="8610600" algn="l"/>
                <a:tab pos="8966200" algn="l"/>
              </a:tabLst>
              <a:defRPr/>
            </a:pPr>
            <a:endParaRPr lang="pt-BR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PROJETOS EM ANDAMENTO - OEA</a:t>
            </a:r>
            <a:endParaRPr lang="pt-BR" sz="320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71439" y="2026499"/>
            <a:ext cx="8929687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4625" algn="just">
              <a:spcBef>
                <a:spcPts val="3000"/>
              </a:spcBef>
              <a:tabLst>
                <a:tab pos="8880475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Minuta da portaria conjunta com SRFB em análise no escalão superior.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4"/>
            <a:ext cx="9144000" cy="73969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GRUPOS DE DISCUSSÃO NO WHATSAPP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214283" y="1800044"/>
            <a:ext cx="8643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 DFPC criou dois grupos de discussões no </a:t>
            </a:r>
            <a:r>
              <a:rPr lang="pt-BR" b="1" dirty="0" err="1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whatsapp</a:t>
            </a: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para dirimir dúvidas. Um para o procedimento de exportação e outro para o de importação.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algn="just"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4"/>
            <a:ext cx="9144000" cy="7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28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PROGRAMA PORTAL ÚNICO COMÉRCIO EXTERIOR</a:t>
            </a:r>
            <a:endParaRPr lang="pt-BR" sz="28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42876" y="1108534"/>
            <a:ext cx="89297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Origem: Acordo </a:t>
            </a:r>
            <a:r>
              <a:rPr lang="pt-BR" b="1" dirty="0" smtClean="0">
                <a:solidFill>
                  <a:schemeClr val="bg1"/>
                </a:solidFill>
              </a:rPr>
              <a:t>sobre Facilitação de </a:t>
            </a:r>
            <a:r>
              <a:rPr lang="pt-BR" b="1" dirty="0" smtClean="0">
                <a:solidFill>
                  <a:schemeClr val="bg1"/>
                </a:solidFill>
              </a:rPr>
              <a:t>Comércio, Concluído </a:t>
            </a:r>
            <a:r>
              <a:rPr lang="pt-BR" b="1" dirty="0" smtClean="0">
                <a:solidFill>
                  <a:schemeClr val="bg1"/>
                </a:solidFill>
              </a:rPr>
              <a:t>na Conferência Ministerial de Bali, em </a:t>
            </a:r>
            <a:r>
              <a:rPr lang="pt-BR" b="1" dirty="0" smtClean="0">
                <a:solidFill>
                  <a:schemeClr val="bg1"/>
                </a:solidFill>
              </a:rPr>
              <a:t>2013.</a:t>
            </a:r>
          </a:p>
          <a:p>
            <a:endParaRPr lang="pt-BR" b="1" dirty="0" smtClean="0">
              <a:solidFill>
                <a:schemeClr val="bg1"/>
              </a:solidFill>
            </a:endParaRPr>
          </a:p>
          <a:p>
            <a:r>
              <a:rPr lang="pt-BR" b="1" dirty="0" smtClean="0">
                <a:solidFill>
                  <a:schemeClr val="bg1"/>
                </a:solidFill>
              </a:rPr>
              <a:t>Gerentes do programa: RFB x SECEX</a:t>
            </a:r>
          </a:p>
          <a:p>
            <a:endParaRPr lang="pt-BR" b="1" dirty="0" smtClean="0">
              <a:solidFill>
                <a:schemeClr val="bg1"/>
              </a:solidFill>
            </a:endParaRPr>
          </a:p>
          <a:p>
            <a:r>
              <a:rPr lang="pt-BR" b="1" dirty="0" smtClean="0">
                <a:solidFill>
                  <a:schemeClr val="bg1"/>
                </a:solidFill>
              </a:rPr>
              <a:t>Projetos:  Plataforma única; catálogo de produtos; cadastro de intervenientes, etc.</a:t>
            </a:r>
            <a:endParaRPr lang="pt-BR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GRUPOS DE DISCUSSÃO NO WHATSAPP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14282" y="1214423"/>
            <a:ext cx="86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COMO SER INCLUÍDO NO GRUPO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214283" y="1812186"/>
            <a:ext cx="864399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Para participar do grupo, o interessado deve ser indicado por alguém que já esteja participando do grupo.</a:t>
            </a: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Para isso, basta compartilhar o contato do interessado, solicitando sua inclusão no grupo ou encaminhar-lhe o convite para participar do grupo.</a:t>
            </a: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GRUPOS DE DISCUSSÃO NO WHATSAPP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178722"/>
            <a:ext cx="9157249" cy="493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GRUPOS DE DISCUSSÃO NO WHATSAPP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7" name="Imagem 6" descr="WhatsApp Image 2017-05-22 at 13.23.30.jpeg"/>
          <p:cNvPicPr>
            <a:picLocks noChangeAspect="1"/>
          </p:cNvPicPr>
          <p:nvPr/>
        </p:nvPicPr>
        <p:blipFill>
          <a:blip r:embed="rId3"/>
          <a:srcRect t="43750" b="21875"/>
          <a:stretch>
            <a:fillRect/>
          </a:stretch>
        </p:blipFill>
        <p:spPr>
          <a:xfrm>
            <a:off x="785786" y="1285860"/>
            <a:ext cx="7832148" cy="4786346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GRUPOS DE DISCUSSÃO NO WHATSAPP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14282" y="1214422"/>
            <a:ext cx="8643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sz="54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REGRAS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214283" y="2586992"/>
            <a:ext cx="86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1825" indent="-457200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REGRA ÚNICA:</a:t>
            </a:r>
          </a:p>
          <a:p>
            <a:pPr marL="631825" indent="-457200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Postar apenas questões relacionadas ao procedimento.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GRUPOS DE DISCUSSÃO NO WHATSAPP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14283" y="928671"/>
            <a:ext cx="86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1825" indent="-457200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REGRA ÚNICA:</a:t>
            </a:r>
          </a:p>
          <a:p>
            <a:pPr marL="631825" indent="-457200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Postar apenas questões relacionadas ao procedimento.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1" y="2066668"/>
            <a:ext cx="5643603" cy="4719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GRUPOS DE DISCUSSÃO NO WHATSAPP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14283" y="928671"/>
            <a:ext cx="86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1825" indent="-457200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REGRA ÚNICA:</a:t>
            </a:r>
          </a:p>
          <a:p>
            <a:pPr marL="631825" indent="-457200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Postar apenas questões relacionadas ao procedimento.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7" y="2071679"/>
            <a:ext cx="4714908" cy="461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GRUPOS DE DISCUSSÃO NO WHATSAPP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14283" y="928671"/>
            <a:ext cx="86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1825" indent="-457200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REGRA ÚNICA:</a:t>
            </a:r>
          </a:p>
          <a:p>
            <a:pPr marL="631825" indent="-457200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Postar apenas questões relacionadas ao procedimento.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0626" y="1928803"/>
            <a:ext cx="6853260" cy="4852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GRUPOS DE DISCUSSÃO NO WHATSAPP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14283" y="928671"/>
            <a:ext cx="86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1825" indent="-457200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REGRA ÚNICA:</a:t>
            </a:r>
          </a:p>
          <a:p>
            <a:pPr marL="631825" indent="-457200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Postar apenas questões relacionadas ao procedimento.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1" y="2143116"/>
            <a:ext cx="5623547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GRUPOS DE DISCUSSÃO NO WHATSAPP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14283" y="785795"/>
            <a:ext cx="86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1825" indent="-457200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REGRA ÚNICA:</a:t>
            </a:r>
          </a:p>
          <a:p>
            <a:pPr marL="631825" indent="-457200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Postar apenas questões relacionadas ao procedimento.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5852" y="1885940"/>
            <a:ext cx="6629421" cy="2105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9" y="4152923"/>
            <a:ext cx="6715124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GRUPOS DE DISCUSSÃO NO WHATSAPP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14283" y="1324261"/>
            <a:ext cx="864399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1825" indent="-457200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sz="40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ATENÇÃO!!!!</a:t>
            </a:r>
          </a:p>
          <a:p>
            <a:pPr marL="631825" indent="-457200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80975" indent="-6350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Embora alguns militares da DFPC e dos SFPC estejam no grupo não é permitido envio de mensagens privadas nem ligações telefônicas a esses militares.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11719" t="7933" r="22265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785794"/>
            <a:ext cx="9144000" cy="60722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t"/>
          <a:lstStyle/>
          <a:p>
            <a:pPr marL="174625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  <a:p>
            <a:pPr marL="174625" algn="just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0" y="-27384"/>
            <a:ext cx="9144000" cy="73969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  <a:defRPr/>
            </a:pPr>
            <a:r>
              <a:rPr lang="pt-BR" sz="3200" b="1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ENCERRAMENTO</a:t>
            </a:r>
            <a:endParaRPr lang="pt-BR" sz="3200" b="1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14283" y="1142984"/>
            <a:ext cx="8643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76325" indent="-901700" algn="ctr">
              <a:spcBef>
                <a:spcPts val="1200"/>
              </a:spcBef>
              <a:tabLst>
                <a:tab pos="8610600" algn="l"/>
                <a:tab pos="8966200" algn="l"/>
              </a:tabLst>
              <a:defRPr/>
            </a:pPr>
            <a:r>
              <a:rPr lang="pt-BR" sz="36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AGRADECIMENTOS</a:t>
            </a:r>
            <a:endParaRPr lang="pt-BR" b="1" dirty="0" smtClean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642910" y="2071678"/>
            <a:ext cx="635798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buFontTx/>
              <a:buChar char="-"/>
            </a:pPr>
            <a:r>
              <a:rPr lang="pt-BR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ABIQUIM;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pt-BR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SIPROQUIM;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pt-BR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ASSOCIQUIM/SINCOQUIM;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pt-BR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Advance Soluções em Comércio Exterior;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pt-BR" dirty="0" err="1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Solid</a:t>
            </a:r>
            <a:r>
              <a:rPr lang="pt-BR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 </a:t>
            </a:r>
            <a:r>
              <a:rPr lang="pt-BR" dirty="0" err="1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Consulting</a:t>
            </a:r>
            <a:r>
              <a:rPr lang="pt-BR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;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pt-BR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Comando da 2ª Região Militar; e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pt-BR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Comando da 5ª Região Militar.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89897" y="620689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solidFill>
                  <a:srgbClr val="002060"/>
                </a:solidFill>
              </a:rPr>
              <a:t>REVISÃO DA NCM REALIZADA EM 2001</a:t>
            </a:r>
            <a:endParaRPr lang="pt-BR" dirty="0" smtClean="0">
              <a:solidFill>
                <a:srgbClr val="002060"/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395537" y="1556793"/>
            <a:ext cx="8208913" cy="4355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lvl="0" indent="-179388">
              <a:spcAft>
                <a:spcPts val="1000"/>
              </a:spcAft>
            </a:pPr>
            <a:r>
              <a:rPr lang="pt-BR" sz="2800" dirty="0" smtClean="0">
                <a:solidFill>
                  <a:srgbClr val="002060"/>
                </a:solidFill>
              </a:rPr>
              <a:t>- 15,2% do total dos produtos relacionados no ANEXO I do R-105 tinham suas classificações corretas, não necessitando de nenhuma medida adicional como, por exemplo, o estabelecimento de destaque na NCM.</a:t>
            </a:r>
          </a:p>
          <a:p>
            <a:pPr marL="179388" lvl="0" indent="-179388">
              <a:spcAft>
                <a:spcPts val="1000"/>
              </a:spcAft>
            </a:pPr>
            <a:r>
              <a:rPr lang="pt-BR" sz="2800" dirty="0" smtClean="0">
                <a:solidFill>
                  <a:srgbClr val="002060"/>
                </a:solidFill>
              </a:rPr>
              <a:t>- 34,5% apresentavam códigos corretos, mas não específicos, precisando, por isso, de destaque na NCM.</a:t>
            </a:r>
          </a:p>
          <a:p>
            <a:pPr lvl="0">
              <a:spcAft>
                <a:spcPts val="1000"/>
              </a:spcAft>
            </a:pPr>
            <a:r>
              <a:rPr lang="pt-BR" sz="2800" dirty="0" smtClean="0">
                <a:solidFill>
                  <a:srgbClr val="002060"/>
                </a:solidFill>
              </a:rPr>
              <a:t>- 32,6% mostravam códigos errados. </a:t>
            </a:r>
          </a:p>
          <a:p>
            <a:pPr marL="179388" lvl="0" indent="-179388">
              <a:spcAft>
                <a:spcPts val="1000"/>
              </a:spcAft>
            </a:pPr>
            <a:r>
              <a:rPr lang="pt-BR" sz="2800" dirty="0" smtClean="0">
                <a:solidFill>
                  <a:srgbClr val="002060"/>
                </a:solidFill>
              </a:rPr>
              <a:t>- 17,7% não puderam ser classificados, por falta de informações complementares.</a:t>
            </a:r>
            <a:endParaRPr lang="pt-BR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67544" y="620689"/>
            <a:ext cx="849694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600" b="1" dirty="0" smtClean="0">
                <a:solidFill>
                  <a:srgbClr val="002060"/>
                </a:solidFill>
              </a:rPr>
              <a:t>CONSEQUÊNCIAS DA REVISÃO DA NCM REALIZADA EM 2001</a:t>
            </a:r>
          </a:p>
          <a:p>
            <a:endParaRPr lang="pt-BR" dirty="0" smtClean="0">
              <a:solidFill>
                <a:srgbClr val="002060"/>
              </a:solidFill>
            </a:endParaRPr>
          </a:p>
          <a:p>
            <a:endParaRPr lang="pt-BR" dirty="0" smtClean="0">
              <a:solidFill>
                <a:srgbClr val="002060"/>
              </a:solidFill>
            </a:endParaRPr>
          </a:p>
          <a:p>
            <a:r>
              <a:rPr lang="pt-BR" sz="2400" b="1" u="sng" dirty="0" smtClean="0">
                <a:solidFill>
                  <a:srgbClr val="002060"/>
                </a:solidFill>
              </a:rPr>
              <a:t>Inclusão de 123 novos códigos</a:t>
            </a:r>
          </a:p>
          <a:p>
            <a:r>
              <a:rPr lang="pt-BR" sz="2400" b="1" dirty="0" smtClean="0">
                <a:solidFill>
                  <a:srgbClr val="002060"/>
                </a:solidFill>
              </a:rPr>
              <a:t>Muitos produtos estavam com a NCM incorreta ou não estavam implantados para anuência do Exército, ou seja, estavam sendo importados livremente. </a:t>
            </a:r>
          </a:p>
          <a:p>
            <a:r>
              <a:rPr lang="pt-BR" sz="2400" b="1" dirty="0" smtClean="0">
                <a:solidFill>
                  <a:srgbClr val="002060"/>
                </a:solidFill>
              </a:rPr>
              <a:t>Alguns dos códigos já foram implantados com destaque</a:t>
            </a:r>
          </a:p>
          <a:p>
            <a:endParaRPr lang="pt-BR" sz="2400" b="1" dirty="0" smtClean="0">
              <a:solidFill>
                <a:srgbClr val="002060"/>
              </a:solidFill>
            </a:endParaRPr>
          </a:p>
          <a:p>
            <a:r>
              <a:rPr lang="pt-BR" sz="2400" b="1" u="sng" dirty="0" smtClean="0">
                <a:solidFill>
                  <a:srgbClr val="002060"/>
                </a:solidFill>
              </a:rPr>
              <a:t>Criação de 121 destaques da NCM</a:t>
            </a:r>
          </a:p>
          <a:p>
            <a:r>
              <a:rPr lang="pt-BR" sz="2400" b="1" dirty="0" smtClean="0">
                <a:solidFill>
                  <a:srgbClr val="002060"/>
                </a:solidFill>
              </a:rPr>
              <a:t>Produtos que estavam alocados em códigos residuais, causando retrabalhos.</a:t>
            </a:r>
            <a:endParaRPr lang="pt-BR" sz="2400" b="1" dirty="0">
              <a:solidFill>
                <a:srgbClr val="002060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9512" y="620688"/>
            <a:ext cx="8784976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600" b="1" dirty="0" smtClean="0">
                <a:solidFill>
                  <a:srgbClr val="002060"/>
                </a:solidFill>
              </a:rPr>
              <a:t>CONSEQUÊNCIAS DA IMPLANTAÇÃO DOS NOVOS CÓDIGOS</a:t>
            </a:r>
          </a:p>
          <a:p>
            <a:endParaRPr lang="pt-BR" dirty="0" smtClean="0">
              <a:solidFill>
                <a:srgbClr val="002060"/>
              </a:solidFill>
            </a:endParaRPr>
          </a:p>
          <a:p>
            <a:r>
              <a:rPr lang="pt-BR" dirty="0" smtClean="0">
                <a:solidFill>
                  <a:srgbClr val="002060"/>
                </a:solidFill>
              </a:rPr>
              <a:t>  </a:t>
            </a:r>
          </a:p>
          <a:p>
            <a:endParaRPr lang="pt-BR" dirty="0" smtClean="0">
              <a:solidFill>
                <a:srgbClr val="002060"/>
              </a:solidFill>
            </a:endParaRPr>
          </a:p>
          <a:p>
            <a:pPr marL="900113" indent="-179388">
              <a:spcBef>
                <a:spcPts val="1200"/>
              </a:spcBef>
              <a:buFontTx/>
              <a:buChar char="-"/>
            </a:pPr>
            <a:r>
              <a:rPr lang="pt-BR" sz="2800" b="1" dirty="0" smtClean="0">
                <a:solidFill>
                  <a:srgbClr val="002060"/>
                </a:solidFill>
              </a:rPr>
              <a:t> Aumento dos processos de concessão de CII</a:t>
            </a:r>
          </a:p>
          <a:p>
            <a:pPr marL="900113" indent="-179388">
              <a:spcBef>
                <a:spcPts val="1200"/>
              </a:spcBef>
              <a:buFontTx/>
              <a:buChar char="-"/>
            </a:pPr>
            <a:r>
              <a:rPr lang="pt-BR" sz="2800" b="1" dirty="0" smtClean="0">
                <a:solidFill>
                  <a:srgbClr val="002060"/>
                </a:solidFill>
              </a:rPr>
              <a:t> Aumento da quantidade de LI e RE</a:t>
            </a:r>
          </a:p>
          <a:p>
            <a:pPr marL="900113" indent="-179388">
              <a:spcBef>
                <a:spcPts val="1200"/>
              </a:spcBef>
              <a:buFontTx/>
              <a:buChar char="-"/>
            </a:pPr>
            <a:r>
              <a:rPr lang="pt-BR" sz="2800" b="1" dirty="0" smtClean="0">
                <a:solidFill>
                  <a:srgbClr val="002060"/>
                </a:solidFill>
              </a:rPr>
              <a:t> Aumento dos processos de desembaraços alfandegários (</a:t>
            </a:r>
            <a:r>
              <a:rPr lang="pt-BR" sz="2800" b="1" dirty="0" err="1" smtClean="0">
                <a:solidFill>
                  <a:srgbClr val="002060"/>
                </a:solidFill>
              </a:rPr>
              <a:t>Imp</a:t>
            </a:r>
            <a:r>
              <a:rPr lang="pt-BR" sz="2800" b="1" dirty="0" smtClean="0">
                <a:solidFill>
                  <a:srgbClr val="002060"/>
                </a:solidFill>
              </a:rPr>
              <a:t>/Ex)</a:t>
            </a:r>
          </a:p>
          <a:p>
            <a:pPr marL="900113" indent="-179388">
              <a:spcBef>
                <a:spcPts val="1200"/>
              </a:spcBef>
              <a:buFontTx/>
              <a:buChar char="-"/>
            </a:pPr>
            <a:r>
              <a:rPr lang="pt-BR" sz="2800" b="1" dirty="0" smtClean="0">
                <a:solidFill>
                  <a:srgbClr val="002060"/>
                </a:solidFill>
              </a:rPr>
              <a:t>Aumento da quantidade de GT emitidas</a:t>
            </a:r>
          </a:p>
          <a:p>
            <a:pPr marL="900113" indent="-179388">
              <a:spcBef>
                <a:spcPts val="1200"/>
              </a:spcBef>
              <a:buFontTx/>
              <a:buChar char="-"/>
            </a:pPr>
            <a:r>
              <a:rPr lang="pt-BR" sz="2800" b="1" dirty="0" smtClean="0">
                <a:solidFill>
                  <a:srgbClr val="002060"/>
                </a:solidFill>
              </a:rPr>
              <a:t> Aumento dos processos de concessão de registro</a:t>
            </a:r>
          </a:p>
          <a:p>
            <a:endParaRPr lang="pt-BR" sz="24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6889" r="53296"/>
          <a:stretch>
            <a:fillRect/>
          </a:stretch>
        </p:blipFill>
        <p:spPr bwMode="auto">
          <a:xfrm>
            <a:off x="214281" y="71414"/>
            <a:ext cx="8786875" cy="6694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7092" r="53333"/>
          <a:stretch>
            <a:fillRect/>
          </a:stretch>
        </p:blipFill>
        <p:spPr bwMode="auto">
          <a:xfrm>
            <a:off x="214281" y="71438"/>
            <a:ext cx="8858312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6730" r="53542"/>
          <a:stretch>
            <a:fillRect/>
          </a:stretch>
        </p:blipFill>
        <p:spPr bwMode="auto">
          <a:xfrm>
            <a:off x="-31" y="0"/>
            <a:ext cx="90819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67544" y="109816"/>
            <a:ext cx="8319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chemeClr val="bg2"/>
                </a:solidFill>
                <a:latin typeface="+mj-lt"/>
              </a:rPr>
              <a:t>PERSPECTIVAS FUTURAS VISLUMBRADAS À ÉPOCA</a:t>
            </a:r>
            <a:endParaRPr lang="pt-BR" dirty="0" smtClean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323528" y="5445225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 smtClean="0"/>
              <a:t>Aumento dos processos  sem correspondente aumento do efetivo e melhoria dos processos levaria a fiscalização do Comércio Exterior de PC ao caos.</a:t>
            </a:r>
            <a:endParaRPr lang="pt-BR" dirty="0" smtClean="0"/>
          </a:p>
        </p:txBody>
      </p:sp>
      <p:pic>
        <p:nvPicPr>
          <p:cNvPr id="43014" name="Picture 6" descr="http://1.bp.blogspot.com/_NXyHdpQEnGY/SZ3dra6cxrI/AAAAAAAAApc/qm82Xf2DoIw/s1600/process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196752"/>
            <a:ext cx="3816424" cy="42217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0415" y="1785926"/>
            <a:ext cx="8722067" cy="4962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200"/>
              </a:spcBef>
              <a:buFontTx/>
              <a:buChar char="-"/>
            </a:pPr>
            <a:r>
              <a:rPr lang="pt-BR" sz="2800" b="1" dirty="0" smtClean="0">
                <a:solidFill>
                  <a:schemeClr val="bg2"/>
                </a:solidFill>
                <a:latin typeface="+mj-lt"/>
              </a:rPr>
              <a:t>Revisão do processo de licenciamento</a:t>
            </a:r>
          </a:p>
          <a:p>
            <a:pPr algn="just">
              <a:spcBef>
                <a:spcPts val="1200"/>
              </a:spcBef>
              <a:buFontTx/>
              <a:buChar char="-"/>
            </a:pPr>
            <a:r>
              <a:rPr lang="pt-BR" sz="2800" b="1" dirty="0" smtClean="0">
                <a:solidFill>
                  <a:schemeClr val="bg2"/>
                </a:solidFill>
                <a:latin typeface="+mj-lt"/>
              </a:rPr>
              <a:t>Criação de novas rotinas</a:t>
            </a:r>
          </a:p>
          <a:p>
            <a:pPr algn="just">
              <a:spcBef>
                <a:spcPts val="1200"/>
              </a:spcBef>
              <a:buFontTx/>
              <a:buChar char="-"/>
            </a:pPr>
            <a:r>
              <a:rPr lang="pt-BR" sz="2800" b="1" dirty="0" smtClean="0">
                <a:solidFill>
                  <a:schemeClr val="bg2"/>
                </a:solidFill>
                <a:latin typeface="+mj-lt"/>
              </a:rPr>
              <a:t>Simplificação do desembaraço alfandegário</a:t>
            </a:r>
          </a:p>
          <a:p>
            <a:pPr algn="just">
              <a:spcBef>
                <a:spcPts val="1200"/>
              </a:spcBef>
              <a:buFontTx/>
              <a:buChar char="-"/>
            </a:pPr>
            <a:r>
              <a:rPr lang="pt-BR" sz="2800" b="1" dirty="0" smtClean="0">
                <a:solidFill>
                  <a:schemeClr val="bg2"/>
                </a:solidFill>
                <a:latin typeface="+mj-lt"/>
              </a:rPr>
              <a:t>Sugestão de aperfeiçoamento do SISCOMEX</a:t>
            </a:r>
          </a:p>
          <a:p>
            <a:pPr algn="just">
              <a:spcBef>
                <a:spcPts val="1200"/>
              </a:spcBef>
              <a:buFontTx/>
              <a:buChar char="-"/>
            </a:pPr>
            <a:r>
              <a:rPr lang="pt-BR" sz="2800" b="1" dirty="0" smtClean="0">
                <a:solidFill>
                  <a:schemeClr val="bg2"/>
                </a:solidFill>
                <a:latin typeface="+mj-lt"/>
              </a:rPr>
              <a:t>Convênio com a SRFB para cooperação técnica </a:t>
            </a:r>
          </a:p>
          <a:p>
            <a:pPr algn="just">
              <a:spcBef>
                <a:spcPts val="1200"/>
              </a:spcBef>
              <a:buFontTx/>
              <a:buChar char="-"/>
            </a:pPr>
            <a:r>
              <a:rPr lang="pt-BR" sz="2800" b="1" dirty="0" smtClean="0">
                <a:solidFill>
                  <a:schemeClr val="bg2"/>
                </a:solidFill>
                <a:latin typeface="+mj-lt"/>
              </a:rPr>
              <a:t>Projeto para simplificação do processo de importação</a:t>
            </a:r>
          </a:p>
          <a:p>
            <a:pPr algn="just">
              <a:spcBef>
                <a:spcPts val="1200"/>
              </a:spcBef>
              <a:buFontTx/>
              <a:buChar char="-"/>
            </a:pPr>
            <a:r>
              <a:rPr lang="pt-BR" sz="2800" b="1" dirty="0" smtClean="0">
                <a:solidFill>
                  <a:schemeClr val="bg2"/>
                </a:solidFill>
                <a:latin typeface="+mj-lt"/>
              </a:rPr>
              <a:t>Alterar o prazo de validade do CII para doze meses (pendente) 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-31" y="371284"/>
            <a:ext cx="107087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b="1" dirty="0" smtClean="0">
                <a:solidFill>
                  <a:schemeClr val="bg2"/>
                </a:solidFill>
                <a:latin typeface="+mj-lt"/>
              </a:rPr>
              <a:t>MEDIDAS ADOTADAS PARA MELHORAR OS PROCESSOS E </a:t>
            </a:r>
          </a:p>
          <a:p>
            <a:pPr algn="ctr"/>
            <a:r>
              <a:rPr lang="pt-BR" b="1" dirty="0" smtClean="0">
                <a:solidFill>
                  <a:schemeClr val="bg2"/>
                </a:solidFill>
                <a:latin typeface="+mj-lt"/>
              </a:rPr>
              <a:t>MITIGAR OS EFEITOS DO AUMENTO DE SUA QUANTIDADE</a:t>
            </a:r>
          </a:p>
          <a:p>
            <a:endParaRPr lang="pt-BR" dirty="0">
              <a:latin typeface="+mj-lt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8572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36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LICENCIAMENTO DIRETO DE IMPORTAÇÃO</a:t>
            </a:r>
            <a:endParaRPr lang="pt-BR" sz="3600" b="1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51520" y="1156682"/>
            <a:ext cx="8568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chemeClr val="bg1"/>
                </a:solidFill>
                <a:latin typeface="+mj-lt"/>
              </a:rPr>
              <a:t>DISPOSTIVO GERADOR DE GÁS</a:t>
            </a:r>
            <a:endParaRPr lang="pt-BR" sz="2000" b="1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10" name="Gráfico 9"/>
          <p:cNvGraphicFramePr/>
          <p:nvPr/>
        </p:nvGraphicFramePr>
        <p:xfrm>
          <a:off x="357158" y="1785927"/>
          <a:ext cx="8358215" cy="4929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l="12109" t="8173" r="22265" b="96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8572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36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LICENCIAMENTO DIRETO DE IMPORTAÇÃO</a:t>
            </a:r>
            <a:endParaRPr lang="pt-BR" sz="3600" b="1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28" name="Imagem 27" descr="LDI 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893502"/>
            <a:ext cx="9144000" cy="2928958"/>
          </a:xfrm>
          <a:prstGeom prst="rect">
            <a:avLst/>
          </a:prstGeom>
        </p:spPr>
      </p:pic>
      <p:pic>
        <p:nvPicPr>
          <p:cNvPr id="29" name="Imagem 28" descr="LDI 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761982"/>
            <a:ext cx="9144000" cy="3096018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8572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36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LICENCIAMENTO DIRETO DE IMPORTAÇÃO</a:t>
            </a:r>
            <a:endParaRPr lang="pt-BR" sz="3600" b="1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0" y="1357298"/>
            <a:ext cx="91440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 smtClean="0">
                <a:solidFill>
                  <a:schemeClr val="bg1"/>
                </a:solidFill>
                <a:latin typeface="+mj-lt"/>
              </a:rPr>
              <a:t>DFPC</a:t>
            </a:r>
          </a:p>
          <a:p>
            <a:pPr algn="ctr"/>
            <a:r>
              <a:rPr lang="pt-BR" sz="3200" dirty="0" smtClean="0">
                <a:solidFill>
                  <a:schemeClr val="bg1"/>
                </a:solidFill>
                <a:latin typeface="+mj-lt"/>
              </a:rPr>
              <a:t>Simplificação do controle administrativo</a:t>
            </a:r>
          </a:p>
          <a:p>
            <a:pPr algn="ctr"/>
            <a:endParaRPr lang="pt-BR" sz="32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pt-BR" sz="8800" dirty="0" smtClean="0">
                <a:solidFill>
                  <a:schemeClr val="bg1"/>
                </a:solidFill>
                <a:latin typeface="+mj-lt"/>
              </a:rPr>
              <a:t>X</a:t>
            </a:r>
          </a:p>
          <a:p>
            <a:pPr algn="ctr"/>
            <a:endParaRPr lang="pt-BR" sz="32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pt-BR" sz="4800" dirty="0" smtClean="0">
                <a:solidFill>
                  <a:schemeClr val="bg1"/>
                </a:solidFill>
                <a:latin typeface="+mj-lt"/>
              </a:rPr>
              <a:t>IMPORTADORES</a:t>
            </a:r>
          </a:p>
          <a:p>
            <a:pPr algn="ctr"/>
            <a:r>
              <a:rPr lang="pt-BR" sz="3200" dirty="0" smtClean="0">
                <a:solidFill>
                  <a:schemeClr val="bg1"/>
                </a:solidFill>
                <a:latin typeface="+mj-lt"/>
              </a:rPr>
              <a:t>Melhoria processos internos</a:t>
            </a:r>
            <a:endParaRPr lang="pt-BR" sz="32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8572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36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LICENCIAMENTO DIRETO DE IMPORTAÇÃO</a:t>
            </a:r>
            <a:endParaRPr lang="pt-BR" sz="3600" b="1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0" y="2025086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 smtClean="0">
                <a:solidFill>
                  <a:schemeClr val="bg1"/>
                </a:solidFill>
                <a:latin typeface="+mj-lt"/>
              </a:rPr>
              <a:t>TODOS OS IMPORTADORES SE </a:t>
            </a:r>
            <a:r>
              <a:rPr lang="pt-BR" sz="4800" u="sng" dirty="0" smtClean="0">
                <a:solidFill>
                  <a:schemeClr val="bg1"/>
                </a:solidFill>
                <a:latin typeface="+mj-lt"/>
              </a:rPr>
              <a:t>COMPROMETERAM</a:t>
            </a:r>
            <a:r>
              <a:rPr lang="pt-BR" sz="4800" dirty="0" smtClean="0">
                <a:solidFill>
                  <a:schemeClr val="bg1"/>
                </a:solidFill>
                <a:latin typeface="+mj-lt"/>
              </a:rPr>
              <a:t> A MELHORAR SEUS PROCESSOS!!!!</a:t>
            </a:r>
            <a:endParaRPr lang="pt-BR" sz="32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2176488"/>
            <a:ext cx="9144000" cy="4681537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811213" indent="-811213">
              <a:spcBef>
                <a:spcPts val="1200"/>
              </a:spcBef>
              <a:spcAft>
                <a:spcPts val="1200"/>
              </a:spcAft>
              <a:buClr>
                <a:schemeClr val="accent2"/>
              </a:buClr>
              <a:buSzPct val="80000"/>
              <a:defRPr/>
            </a:pPr>
            <a:r>
              <a:rPr lang="pt-BR" sz="2000" b="1" kern="0" dirty="0" smtClean="0">
                <a:solidFill>
                  <a:srgbClr val="0070C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2007 – PILOTO DO PROJETO. </a:t>
            </a:r>
            <a:r>
              <a:rPr lang="pt-BR" sz="2000" kern="0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Participação de três empresas para verificar a viabilidade do novo procedimento e realizar ajustes necessários (um ciclo PDCA).</a:t>
            </a:r>
            <a:endParaRPr lang="pt-BR" sz="2000" kern="0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Calibri" pitchFamily="34" charset="0"/>
            </a:endParaRPr>
          </a:p>
          <a:p>
            <a:pPr marL="811213" indent="-811213">
              <a:spcBef>
                <a:spcPts val="1200"/>
              </a:spcBef>
              <a:spcAft>
                <a:spcPts val="1200"/>
              </a:spcAft>
              <a:buClr>
                <a:schemeClr val="accent2"/>
              </a:buClr>
              <a:buSzPct val="80000"/>
              <a:defRPr/>
            </a:pPr>
            <a:r>
              <a:rPr lang="pt-BR" sz="2000" b="1" kern="0" dirty="0" smtClean="0">
                <a:solidFill>
                  <a:srgbClr val="0070C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2008 </a:t>
            </a:r>
            <a:r>
              <a:rPr lang="pt-BR" sz="2000" b="1" kern="0" dirty="0">
                <a:solidFill>
                  <a:srgbClr val="0070C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– </a:t>
            </a:r>
            <a:r>
              <a:rPr lang="pt-BR" sz="2000" b="1" kern="0" dirty="0" smtClean="0">
                <a:solidFill>
                  <a:srgbClr val="0070C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IMPLANTAÇÃO DO PROJETO. </a:t>
            </a:r>
            <a:r>
              <a:rPr lang="pt-BR" sz="2000" kern="0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Convite à ANFAVE e ao SINDIPEÇAS, reunião na DFPC.</a:t>
            </a:r>
            <a:endParaRPr lang="pt-BR" sz="2000" kern="0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Calibri" pitchFamily="34" charset="0"/>
            </a:endParaRPr>
          </a:p>
          <a:p>
            <a:pPr marL="811213" indent="-811213">
              <a:spcBef>
                <a:spcPts val="1200"/>
              </a:spcBef>
              <a:spcAft>
                <a:spcPts val="1200"/>
              </a:spcAft>
              <a:buClr>
                <a:schemeClr val="accent2"/>
              </a:buClr>
              <a:buSzPct val="80000"/>
              <a:defRPr/>
            </a:pPr>
            <a:r>
              <a:rPr lang="pt-BR" sz="2000" b="1" kern="0" dirty="0" smtClean="0">
                <a:solidFill>
                  <a:srgbClr val="0070C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2009 – 1º CICLO PDCA.  </a:t>
            </a:r>
            <a:r>
              <a:rPr lang="pt-BR" sz="2000" kern="0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Reunião na DFPC para ajustes nos procedimentos.</a:t>
            </a:r>
          </a:p>
          <a:p>
            <a:pPr marL="811213" indent="-811213" algn="just">
              <a:spcBef>
                <a:spcPts val="1200"/>
              </a:spcBef>
              <a:spcAft>
                <a:spcPts val="1200"/>
              </a:spcAft>
              <a:buClr>
                <a:schemeClr val="accent2"/>
              </a:buClr>
              <a:buSzPct val="80000"/>
              <a:defRPr/>
            </a:pPr>
            <a:r>
              <a:rPr lang="pt-BR" sz="2000" b="1" kern="0" dirty="0" smtClean="0">
                <a:solidFill>
                  <a:srgbClr val="0070C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2010 </a:t>
            </a:r>
            <a:r>
              <a:rPr lang="pt-BR" sz="2000" b="1" kern="0" dirty="0">
                <a:solidFill>
                  <a:srgbClr val="0070C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– </a:t>
            </a:r>
            <a:r>
              <a:rPr lang="pt-BR" sz="2000" b="1" kern="0" dirty="0" smtClean="0">
                <a:solidFill>
                  <a:srgbClr val="0070C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2º CICLO PDCA.  </a:t>
            </a:r>
            <a:r>
              <a:rPr lang="pt-BR" sz="2000" kern="0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Reunião na DFPC para ajustes nos procedimentos. </a:t>
            </a:r>
            <a:endParaRPr lang="pt-BR" sz="2000" kern="0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Calibri" pitchFamily="34" charset="0"/>
            </a:endParaRPr>
          </a:p>
          <a:p>
            <a:pPr marL="811213" indent="-811213">
              <a:spcBef>
                <a:spcPts val="1200"/>
              </a:spcBef>
              <a:spcAft>
                <a:spcPts val="1200"/>
              </a:spcAft>
              <a:buClr>
                <a:schemeClr val="accent2"/>
              </a:buClr>
              <a:buSzPct val="80000"/>
              <a:defRPr/>
            </a:pPr>
            <a:r>
              <a:rPr lang="pt-BR" sz="2000" b="1" kern="0" dirty="0" smtClean="0">
                <a:solidFill>
                  <a:srgbClr val="0070C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2011 </a:t>
            </a:r>
            <a:r>
              <a:rPr lang="pt-BR" sz="2000" b="1" kern="0" dirty="0">
                <a:solidFill>
                  <a:srgbClr val="0070C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– </a:t>
            </a:r>
            <a:r>
              <a:rPr lang="pt-BR" sz="2000" b="1" kern="0" dirty="0" smtClean="0">
                <a:solidFill>
                  <a:srgbClr val="0070C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3º CICLO PDCA.  </a:t>
            </a:r>
            <a:r>
              <a:rPr lang="pt-BR" sz="2000" kern="0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Reunião na DFPC para ajustes nos procedimentos.</a:t>
            </a:r>
          </a:p>
          <a:p>
            <a:pPr marL="811213" indent="-811213">
              <a:spcBef>
                <a:spcPts val="1200"/>
              </a:spcBef>
              <a:spcAft>
                <a:spcPts val="1200"/>
              </a:spcAft>
              <a:buClr>
                <a:schemeClr val="accent2"/>
              </a:buClr>
              <a:buSzPct val="80000"/>
              <a:defRPr/>
            </a:pPr>
            <a:r>
              <a:rPr lang="pt-BR" sz="2000" b="1" kern="0" dirty="0" smtClean="0">
                <a:solidFill>
                  <a:srgbClr val="0070C0"/>
                </a:solidFill>
                <a:latin typeface="Calibri" pitchFamily="34" charset="0"/>
                <a:ea typeface="Tahoma" pitchFamily="34" charset="0"/>
                <a:cs typeface="Calibri" pitchFamily="34" charset="0"/>
              </a:rPr>
              <a:t>2012 – AVALIAÇÃO DOS RESULTADOS.</a:t>
            </a:r>
            <a:endParaRPr lang="pt-BR" sz="2000" b="1" kern="0" dirty="0">
              <a:solidFill>
                <a:srgbClr val="0070C0"/>
              </a:solidFill>
              <a:latin typeface="Calibri" pitchFamily="34" charset="0"/>
              <a:ea typeface="Tahoma" pitchFamily="34" charset="0"/>
              <a:cs typeface="Calibri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8572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36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LICENCIAMENTO DIRETO DE IMPORTAÇÃO</a:t>
            </a:r>
            <a:endParaRPr lang="pt-BR" sz="3600" b="1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411760" y="1340769"/>
            <a:ext cx="45697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  <a:latin typeface="+mj-lt"/>
              </a:rPr>
              <a:t>HISTÓRICO DO PROJETO LDI</a:t>
            </a:r>
            <a:endParaRPr lang="pt-BR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8572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36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LICENCIAMENTO DIRETO DE IMPORTAÇÃO</a:t>
            </a:r>
            <a:endParaRPr lang="pt-BR" sz="3600" b="1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graphicFrame>
        <p:nvGraphicFramePr>
          <p:cNvPr id="6" name="Gráfico 5"/>
          <p:cNvGraphicFramePr/>
          <p:nvPr/>
        </p:nvGraphicFramePr>
        <p:xfrm>
          <a:off x="70402" y="897468"/>
          <a:ext cx="9029700" cy="5858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8572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36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LICENCIAMENTO DIRETO DE IMPORTAÇÃO</a:t>
            </a:r>
            <a:endParaRPr lang="pt-BR" sz="3600" b="1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4" name="Imagem 3" descr="LDI 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280" y="1252426"/>
            <a:ext cx="8643965" cy="5643168"/>
          </a:xfrm>
          <a:prstGeom prst="rect">
            <a:avLst/>
          </a:prstGeom>
        </p:spPr>
      </p:pic>
      <p:sp>
        <p:nvSpPr>
          <p:cNvPr id="6" name="CaixaDeTexto 1"/>
          <p:cNvSpPr txBox="1"/>
          <p:nvPr/>
        </p:nvSpPr>
        <p:spPr>
          <a:xfrm>
            <a:off x="2464579" y="933436"/>
            <a:ext cx="4214843" cy="39793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000" b="1" dirty="0" smtClean="0">
                <a:solidFill>
                  <a:schemeClr val="bg1"/>
                </a:solidFill>
                <a:latin typeface="+mj-lt"/>
              </a:rPr>
              <a:t>CONCLUSOES DA AVALIAÇÃO</a:t>
            </a:r>
            <a:endParaRPr lang="pt-BR" sz="20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8572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36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LICENCIAMENTO DIRETO DE IMPORTAÇÃO</a:t>
            </a:r>
            <a:endParaRPr lang="pt-BR" sz="3600" b="1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7" name="Espaço Reservado para Texto 2"/>
          <p:cNvSpPr txBox="1">
            <a:spLocks/>
          </p:cNvSpPr>
          <p:nvPr/>
        </p:nvSpPr>
        <p:spPr bwMode="auto">
          <a:xfrm>
            <a:off x="155449" y="2214555"/>
            <a:ext cx="884570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b="0" i="1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2005 a 2008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Estoque: 75 dias</a:t>
            </a:r>
            <a:endParaRPr kumimoji="0" lang="pt-BR" b="0" i="0" u="sng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b="0" i="0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2009 a 2012: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dirty="0" smtClean="0">
                <a:solidFill>
                  <a:schemeClr val="bg1"/>
                </a:solidFill>
                <a:latin typeface="+mj-lt"/>
              </a:rPr>
              <a:t>Estoque:  15 dias</a:t>
            </a:r>
            <a:endParaRPr kumimoji="0" lang="pt-BR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b="0" i="0" u="sng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dirty="0" smtClean="0">
                <a:solidFill>
                  <a:schemeClr val="bg1"/>
                </a:solidFill>
                <a:latin typeface="+mj-lt"/>
              </a:rPr>
              <a:t>Redução de 80% do nível de estoque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b="0" i="0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dirty="0" smtClean="0">
                <a:solidFill>
                  <a:schemeClr val="bg1"/>
                </a:solidFill>
                <a:latin typeface="+mj-lt"/>
              </a:rPr>
              <a:t>Impacto no custo de armazenagem: redução de 90%</a:t>
            </a:r>
            <a:endParaRPr kumimoji="0" lang="pt-BR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1000100" y="1643050"/>
            <a:ext cx="7244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chemeClr val="bg1"/>
                </a:solidFill>
                <a:latin typeface="+mj-lt"/>
              </a:rPr>
              <a:t>IMPACTO OPERACIONAL E ECONÔMICO</a:t>
            </a:r>
            <a:endParaRPr lang="pt-BR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CaixaDeTexto 1"/>
          <p:cNvSpPr txBox="1"/>
          <p:nvPr/>
        </p:nvSpPr>
        <p:spPr>
          <a:xfrm>
            <a:off x="2428860" y="959366"/>
            <a:ext cx="4214843" cy="39793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000" b="1" dirty="0" smtClean="0">
                <a:solidFill>
                  <a:schemeClr val="bg1"/>
                </a:solidFill>
                <a:latin typeface="+mj-lt"/>
              </a:rPr>
              <a:t>CONCLUSOES DA AVALIAÇÃO</a:t>
            </a:r>
            <a:endParaRPr lang="pt-BR" sz="20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8572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36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LICENCIAMENTO DIRETO DE IMPORTAÇÃO</a:t>
            </a:r>
            <a:endParaRPr lang="pt-BR" sz="3600" b="1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graphicFrame>
        <p:nvGraphicFramePr>
          <p:cNvPr id="6" name="Gráfico 5"/>
          <p:cNvGraphicFramePr/>
          <p:nvPr/>
        </p:nvGraphicFramePr>
        <p:xfrm>
          <a:off x="0" y="912568"/>
          <a:ext cx="9144000" cy="5945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8572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36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LICENCIAMENTO DIRETO DE IMPORTAÇÃO</a:t>
            </a:r>
            <a:endParaRPr lang="pt-BR" sz="3600" b="1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42844" y="2438886"/>
            <a:ext cx="88583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60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pt-BR" sz="36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</a:t>
            </a:r>
            <a:r>
              <a:rPr lang="pt-BR" sz="3600" dirty="0" smtClean="0">
                <a:latin typeface="Arial" pitchFamily="34" charset="0"/>
                <a:cs typeface="Arial" pitchFamily="34" charset="0"/>
              </a:rPr>
              <a:t> – LI DEF UTILIZ = DESPERDÍCIO</a:t>
            </a:r>
          </a:p>
          <a:p>
            <a:pPr algn="just"/>
            <a:endParaRPr lang="pt-BR" sz="36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t-BR" sz="3600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pt-BR" sz="3600" baseline="-25000" dirty="0" smtClean="0">
                <a:latin typeface="Arial" pitchFamily="34" charset="0"/>
                <a:cs typeface="Arial" pitchFamily="34" charset="0"/>
              </a:rPr>
              <a:t>NC</a:t>
            </a:r>
            <a:r>
              <a:rPr lang="pt-BR" sz="3600" dirty="0" smtClean="0">
                <a:latin typeface="Arial" pitchFamily="34" charset="0"/>
                <a:cs typeface="Arial" pitchFamily="34" charset="0"/>
              </a:rPr>
              <a:t> = DESPERDÍCIO / T</a:t>
            </a:r>
            <a:r>
              <a:rPr lang="pt-BR" sz="3600" baseline="-25000" dirty="0" smtClean="0">
                <a:latin typeface="Arial" pitchFamily="34" charset="0"/>
                <a:cs typeface="Arial" pitchFamily="34" charset="0"/>
              </a:rPr>
              <a:t>LI</a:t>
            </a:r>
          </a:p>
          <a:p>
            <a:pPr algn="just"/>
            <a:endParaRPr lang="pt-BR" sz="36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t-BR" sz="3600" dirty="0" smtClean="0">
                <a:latin typeface="Arial" pitchFamily="34" charset="0"/>
                <a:cs typeface="Arial" pitchFamily="34" charset="0"/>
              </a:rPr>
              <a:t> </a:t>
            </a:r>
            <a:endParaRPr lang="pt-BR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8572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36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LICENCIAMENTO DIRETO DE IMPORTAÇÃO</a:t>
            </a:r>
            <a:endParaRPr lang="pt-BR" sz="3600" b="1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85695" y="2058124"/>
            <a:ext cx="90011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 algn="ctr"/>
            <a:r>
              <a:rPr lang="pt-BR" sz="5400" b="1" dirty="0" smtClean="0"/>
              <a:t>IMPORTÂNCIA</a:t>
            </a:r>
            <a:endParaRPr lang="pt-BR" sz="2800" dirty="0" smtClean="0"/>
          </a:p>
          <a:p>
            <a:pPr marL="85725" indent="-85725" algn="ctr"/>
            <a:r>
              <a:rPr lang="pt-BR" sz="5400" b="1" dirty="0" smtClean="0"/>
              <a:t>X</a:t>
            </a:r>
          </a:p>
          <a:p>
            <a:pPr marL="85725" indent="-85725" algn="ctr"/>
            <a:r>
              <a:rPr lang="pt-BR" sz="5400" b="1" dirty="0" smtClean="0"/>
              <a:t>INTERESSE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2109" t="8654" r="22656" b="1201"/>
          <a:stretch>
            <a:fillRect/>
          </a:stretch>
        </p:blipFill>
        <p:spPr bwMode="auto">
          <a:xfrm>
            <a:off x="-31" y="-24"/>
            <a:ext cx="916232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8572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3600" b="1" dirty="0" smtClean="0">
                <a:ln w="1905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Calibri" pitchFamily="34" charset="0"/>
              </a:rPr>
              <a:t>LICENCIAMENTO DIRETO DE IMPORTAÇÃO</a:t>
            </a:r>
            <a:endParaRPr lang="pt-BR" sz="3600" b="1" dirty="0">
              <a:ln w="1905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Calibri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85695" y="1843810"/>
            <a:ext cx="90011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 algn="ctr"/>
            <a:r>
              <a:rPr lang="pt-BR" sz="3600" b="1" dirty="0" smtClean="0"/>
              <a:t>CARACTERIZAÇÃO DO INTERESSE</a:t>
            </a:r>
          </a:p>
          <a:p>
            <a:pPr marL="85725" indent="-85725" algn="ctr"/>
            <a:endParaRPr lang="pt-BR" sz="5400" b="1" dirty="0" smtClean="0"/>
          </a:p>
          <a:p>
            <a:pPr marL="85725" indent="-85725" algn="ctr"/>
            <a:r>
              <a:rPr lang="pt-BR" sz="5400" b="1" dirty="0" smtClean="0"/>
              <a:t>PALAVRAS</a:t>
            </a:r>
          </a:p>
          <a:p>
            <a:pPr marL="85725" indent="-85725" algn="ctr"/>
            <a:r>
              <a:rPr lang="pt-BR" sz="5400" b="1" dirty="0" smtClean="0"/>
              <a:t>X</a:t>
            </a:r>
          </a:p>
          <a:p>
            <a:pPr marL="85725" indent="-85725" algn="ctr"/>
            <a:r>
              <a:rPr lang="pt-BR" sz="5400" b="1" dirty="0" smtClean="0"/>
              <a:t>AÇÃO</a:t>
            </a:r>
            <a:endParaRPr lang="pt-BR" sz="2800" dirty="0" smtClean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53956" t="12478" r="2246" b="18891"/>
          <a:stretch>
            <a:fillRect/>
          </a:stretch>
        </p:blipFill>
        <p:spPr bwMode="auto">
          <a:xfrm>
            <a:off x="357158" y="1857364"/>
            <a:ext cx="8358247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ixaDeTexto 4"/>
          <p:cNvSpPr txBox="1"/>
          <p:nvPr/>
        </p:nvSpPr>
        <p:spPr>
          <a:xfrm>
            <a:off x="285720" y="609882"/>
            <a:ext cx="8572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chemeClr val="bg2"/>
                </a:solidFill>
                <a:latin typeface="+mj-lt"/>
              </a:rPr>
              <a:t>PROGRAMA PORTAL ÚNICO DE COMÉRCIO EXTERIOR</a:t>
            </a:r>
            <a:endParaRPr lang="pt-BR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Elipse 5"/>
          <p:cNvSpPr/>
          <p:nvPr/>
        </p:nvSpPr>
        <p:spPr bwMode="auto">
          <a:xfrm>
            <a:off x="4010022" y="5186376"/>
            <a:ext cx="1090620" cy="57150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53959" t="13889" r="1666" b="44444"/>
          <a:stretch>
            <a:fillRect/>
          </a:stretch>
        </p:blipFill>
        <p:spPr bwMode="auto">
          <a:xfrm>
            <a:off x="0" y="928670"/>
            <a:ext cx="914400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Muda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9" y="142852"/>
            <a:ext cx="8734425" cy="6524625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6965185" y="6628471"/>
            <a:ext cx="17129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 smtClean="0">
                <a:solidFill>
                  <a:schemeClr val="bg2"/>
                </a:solidFill>
                <a:latin typeface="+mj-lt"/>
              </a:rPr>
              <a:t>Fonte:Toyota do Brasil</a:t>
            </a:r>
            <a:endParaRPr lang="pt-BR" sz="1200" dirty="0">
              <a:solidFill>
                <a:schemeClr val="bg2"/>
              </a:solidFill>
              <a:latin typeface="+mj-lt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571869" y="824196"/>
            <a:ext cx="19287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solidFill>
                  <a:schemeClr val="bg2"/>
                </a:solidFill>
                <a:latin typeface="+mj-lt"/>
              </a:rPr>
              <a:t>PROCESSO</a:t>
            </a:r>
            <a:endParaRPr lang="pt-BR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" name="Elipse 4"/>
          <p:cNvSpPr/>
          <p:nvPr/>
        </p:nvSpPr>
        <p:spPr bwMode="auto">
          <a:xfrm>
            <a:off x="285721" y="2357431"/>
            <a:ext cx="2071703" cy="714380"/>
          </a:xfrm>
          <a:prstGeom prst="ellipse">
            <a:avLst/>
          </a:prstGeom>
          <a:solidFill>
            <a:srgbClr val="99FF66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</a:rPr>
              <a:t>INSUMO</a:t>
            </a:r>
          </a:p>
        </p:txBody>
      </p:sp>
      <p:sp>
        <p:nvSpPr>
          <p:cNvPr id="11" name="Retângulo 10"/>
          <p:cNvSpPr/>
          <p:nvPr/>
        </p:nvSpPr>
        <p:spPr bwMode="auto">
          <a:xfrm>
            <a:off x="3214679" y="2348964"/>
            <a:ext cx="2714644" cy="7143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TRANSFORMAÇÃO</a:t>
            </a:r>
          </a:p>
        </p:txBody>
      </p:sp>
      <p:sp>
        <p:nvSpPr>
          <p:cNvPr id="12" name="Retângulo de cantos arredondados 11"/>
          <p:cNvSpPr/>
          <p:nvPr/>
        </p:nvSpPr>
        <p:spPr bwMode="auto">
          <a:xfrm>
            <a:off x="6786578" y="2285992"/>
            <a:ext cx="2071703" cy="928694"/>
          </a:xfrm>
          <a:prstGeom prst="roundRect">
            <a:avLst/>
          </a:prstGeom>
          <a:solidFill>
            <a:srgbClr val="CCFFFF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+mj-lt"/>
              </a:rPr>
              <a:t>PRODUTO</a:t>
            </a:r>
          </a:p>
        </p:txBody>
      </p:sp>
      <p:sp>
        <p:nvSpPr>
          <p:cNvPr id="13" name="Seta para a direita 12"/>
          <p:cNvSpPr/>
          <p:nvPr/>
        </p:nvSpPr>
        <p:spPr bwMode="auto">
          <a:xfrm>
            <a:off x="2483364" y="2617781"/>
            <a:ext cx="500067" cy="214314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Seta para a direita 13"/>
          <p:cNvSpPr/>
          <p:nvPr/>
        </p:nvSpPr>
        <p:spPr bwMode="auto">
          <a:xfrm>
            <a:off x="6215073" y="2643182"/>
            <a:ext cx="500067" cy="214314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500036" y="4774180"/>
            <a:ext cx="8456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dirty="0" smtClean="0">
                <a:solidFill>
                  <a:schemeClr val="bg1"/>
                </a:solidFill>
                <a:latin typeface="+mj-lt"/>
              </a:rPr>
              <a:t>Nos processos administrativos tanto o insumo quanto o produto são informações</a:t>
            </a:r>
            <a:endParaRPr lang="pt-BR" sz="18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slow">
    <p:cut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7" y="357167"/>
            <a:ext cx="8905364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ixaDeTexto 4"/>
          <p:cNvSpPr txBox="1"/>
          <p:nvPr/>
        </p:nvSpPr>
        <p:spPr>
          <a:xfrm>
            <a:off x="6786579" y="6500835"/>
            <a:ext cx="19688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 smtClean="0">
                <a:solidFill>
                  <a:schemeClr val="bg2"/>
                </a:solidFill>
                <a:latin typeface="+mj-lt"/>
              </a:rPr>
              <a:t>Fonte:</a:t>
            </a:r>
            <a:r>
              <a:rPr lang="pt-BR" sz="1200" dirty="0" err="1" smtClean="0">
                <a:solidFill>
                  <a:schemeClr val="bg2"/>
                </a:solidFill>
                <a:latin typeface="+mj-lt"/>
              </a:rPr>
              <a:t>Lean</a:t>
            </a:r>
            <a:r>
              <a:rPr lang="pt-BR" sz="1200" dirty="0" smtClean="0">
                <a:solidFill>
                  <a:schemeClr val="bg2"/>
                </a:solidFill>
                <a:latin typeface="+mj-lt"/>
              </a:rPr>
              <a:t> </a:t>
            </a:r>
            <a:r>
              <a:rPr lang="pt-BR" sz="1200" dirty="0" err="1" smtClean="0">
                <a:solidFill>
                  <a:schemeClr val="bg2"/>
                </a:solidFill>
                <a:latin typeface="+mj-lt"/>
              </a:rPr>
              <a:t>Institute</a:t>
            </a:r>
            <a:r>
              <a:rPr lang="pt-BR" sz="1200" dirty="0" smtClean="0">
                <a:solidFill>
                  <a:schemeClr val="bg2"/>
                </a:solidFill>
                <a:latin typeface="+mj-lt"/>
              </a:rPr>
              <a:t> Brasil</a:t>
            </a:r>
            <a:endParaRPr lang="pt-BR" sz="1200" dirty="0">
              <a:solidFill>
                <a:schemeClr val="bg2"/>
              </a:solidFill>
              <a:latin typeface="+mj-lt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53751" t="15278" r="2082" b="14583"/>
          <a:stretch>
            <a:fillRect/>
          </a:stretch>
        </p:blipFill>
        <p:spPr bwMode="auto">
          <a:xfrm>
            <a:off x="-1" y="1142984"/>
            <a:ext cx="9144001" cy="435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Conector reto 3"/>
          <p:cNvCxnSpPr/>
          <p:nvPr/>
        </p:nvCxnSpPr>
        <p:spPr bwMode="auto">
          <a:xfrm>
            <a:off x="2543159" y="1966907"/>
            <a:ext cx="1476392" cy="9532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8" name="Conector reto 7"/>
          <p:cNvCxnSpPr/>
          <p:nvPr/>
        </p:nvCxnSpPr>
        <p:spPr bwMode="auto">
          <a:xfrm flipV="1">
            <a:off x="7038977" y="1981188"/>
            <a:ext cx="385775" cy="12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10" name="Conector reto 9"/>
          <p:cNvCxnSpPr/>
          <p:nvPr/>
        </p:nvCxnSpPr>
        <p:spPr bwMode="auto">
          <a:xfrm>
            <a:off x="3930639" y="2906703"/>
            <a:ext cx="1346212" cy="5567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11" name="Conector reto 10"/>
          <p:cNvCxnSpPr/>
          <p:nvPr/>
        </p:nvCxnSpPr>
        <p:spPr bwMode="auto">
          <a:xfrm flipV="1">
            <a:off x="8364566" y="2735258"/>
            <a:ext cx="385775" cy="12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14" name="Conector reto 13"/>
          <p:cNvCxnSpPr/>
          <p:nvPr/>
        </p:nvCxnSpPr>
        <p:spPr bwMode="auto">
          <a:xfrm flipV="1">
            <a:off x="7827189" y="2895588"/>
            <a:ext cx="385775" cy="12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832740" y="181254"/>
            <a:ext cx="5668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  <a:latin typeface="+mj-lt"/>
                <a:cs typeface="Lucida Sans Unicode" pitchFamily="34" charset="0"/>
              </a:rPr>
              <a:t>CAPACITAÇÃO EM LDI FAIXA VERDE</a:t>
            </a:r>
            <a:endParaRPr lang="pt-BR" b="1" dirty="0">
              <a:solidFill>
                <a:schemeClr val="bg1"/>
              </a:solidFill>
              <a:latin typeface="+mj-lt"/>
              <a:cs typeface="Lucida Sans Unicode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42845" y="1643051"/>
            <a:ext cx="87154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 smtClean="0"/>
              <a:t>APRESENTAÇÃO DO LDI  DO PONTO DE VISTA DO IMPORTADOR</a:t>
            </a:r>
            <a:endParaRPr lang="pt-BR" sz="28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295245" y="3514556"/>
            <a:ext cx="8715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Responsável: Denise Nascimento Sousa</a:t>
            </a:r>
          </a:p>
          <a:p>
            <a:pPr algn="just"/>
            <a:endParaRPr lang="pt-BR" dirty="0" smtClean="0"/>
          </a:p>
          <a:p>
            <a:pPr algn="just"/>
            <a:r>
              <a:rPr lang="pt-BR" dirty="0" err="1" smtClean="0"/>
              <a:t>Caoa</a:t>
            </a:r>
            <a:r>
              <a:rPr lang="pt-BR" dirty="0" smtClean="0"/>
              <a:t> montadora/AIMEX Serviços </a:t>
            </a:r>
            <a:r>
              <a:rPr lang="pt-BR" dirty="0" err="1" smtClean="0"/>
              <a:t>Ltda</a:t>
            </a:r>
            <a:endParaRPr lang="pt-BR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097403" y="2415598"/>
            <a:ext cx="6903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 smtClean="0">
                <a:solidFill>
                  <a:schemeClr val="bg1"/>
                </a:solidFill>
                <a:latin typeface="+mj-lt"/>
                <a:cs typeface="Lucida Sans Unicode" pitchFamily="34" charset="0"/>
              </a:rPr>
              <a:t>PRINCIPAIS ALTERAÇÕES NO LDI</a:t>
            </a:r>
            <a:endParaRPr lang="pt-BR" sz="3200" b="1" dirty="0">
              <a:solidFill>
                <a:schemeClr val="bg1"/>
              </a:solidFill>
              <a:latin typeface="+mj-lt"/>
              <a:cs typeface="Lucida Sans Unicode" pitchFamily="34" charset="0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1666" t="6250" r="54791" b="9027"/>
          <a:stretch>
            <a:fillRect/>
          </a:stretch>
        </p:blipFill>
        <p:spPr bwMode="auto">
          <a:xfrm>
            <a:off x="357159" y="475556"/>
            <a:ext cx="8484695" cy="623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o explicativo retangular 5"/>
          <p:cNvSpPr/>
          <p:nvPr/>
        </p:nvSpPr>
        <p:spPr>
          <a:xfrm>
            <a:off x="4033835" y="2000240"/>
            <a:ext cx="1609736" cy="428628"/>
          </a:xfrm>
          <a:prstGeom prst="wedgeRectCallout">
            <a:avLst>
              <a:gd name="adj1" fmla="val -84833"/>
              <a:gd name="adj2" fmla="val -157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Nº da </a:t>
            </a:r>
            <a:r>
              <a:rPr lang="pt-BR" sz="1800" dirty="0" smtClean="0">
                <a:latin typeface="+mj-lt"/>
              </a:rPr>
              <a:t>LI</a:t>
            </a:r>
            <a:endParaRPr lang="pt-BR" sz="1800" dirty="0">
              <a:latin typeface="+mj-lt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2109" t="7933" r="22265" b="1201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5555" r="80625" b="54861"/>
          <a:stretch>
            <a:fillRect/>
          </a:stretch>
        </p:blipFill>
        <p:spPr bwMode="auto">
          <a:xfrm>
            <a:off x="142845" y="871036"/>
            <a:ext cx="7786743" cy="4772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o explicativo retangular 2"/>
          <p:cNvSpPr/>
          <p:nvPr/>
        </p:nvSpPr>
        <p:spPr>
          <a:xfrm>
            <a:off x="8017959" y="1290626"/>
            <a:ext cx="1000132" cy="571504"/>
          </a:xfrm>
          <a:prstGeom prst="wedgeRectCallout">
            <a:avLst>
              <a:gd name="adj1" fmla="val -84833"/>
              <a:gd name="adj2" fmla="val -157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800" dirty="0" smtClean="0">
                <a:latin typeface="+mj-lt"/>
              </a:rPr>
              <a:t>Nº da LI</a:t>
            </a:r>
            <a:endParaRPr lang="pt-BR" sz="1800" dirty="0">
              <a:latin typeface="+mj-lt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9" y="304820"/>
            <a:ext cx="6362700" cy="598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o explicativo retangular 2"/>
          <p:cNvSpPr/>
          <p:nvPr/>
        </p:nvSpPr>
        <p:spPr>
          <a:xfrm>
            <a:off x="7300933" y="3357563"/>
            <a:ext cx="1000132" cy="571504"/>
          </a:xfrm>
          <a:prstGeom prst="wedgeRectCallout">
            <a:avLst>
              <a:gd name="adj1" fmla="val -84833"/>
              <a:gd name="adj2" fmla="val -1572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800" dirty="0" smtClean="0">
                <a:latin typeface="+mj-lt"/>
              </a:rPr>
              <a:t>Nº da LI</a:t>
            </a:r>
            <a:endParaRPr lang="pt-BR" sz="1800" dirty="0">
              <a:latin typeface="+mj-lt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r="46666"/>
          <a:stretch>
            <a:fillRect/>
          </a:stretch>
        </p:blipFill>
        <p:spPr bwMode="auto">
          <a:xfrm>
            <a:off x="323529" y="1340769"/>
            <a:ext cx="8550161" cy="516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40" y="967796"/>
            <a:ext cx="9001155" cy="4890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106" y="785794"/>
            <a:ext cx="8922895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144000" cy="5350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144000" cy="4982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376240"/>
            <a:ext cx="9103300" cy="498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87" y="1000109"/>
            <a:ext cx="9049708" cy="3752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8217" y="141642"/>
            <a:ext cx="7205683" cy="6716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1719" t="8654" r="22656" b="480"/>
          <a:stretch>
            <a:fillRect/>
          </a:stretch>
        </p:blipFill>
        <p:spPr bwMode="auto">
          <a:xfrm>
            <a:off x="-32" y="-24"/>
            <a:ext cx="9144032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633916"/>
            <a:ext cx="9013371" cy="2866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214422"/>
            <a:ext cx="9090232" cy="453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57159" y="857233"/>
            <a:ext cx="8429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 smtClean="0">
                <a:solidFill>
                  <a:schemeClr val="bg1"/>
                </a:solidFill>
                <a:latin typeface="+mj-lt"/>
              </a:rPr>
              <a:t>LI SUBSTITUTIVA</a:t>
            </a:r>
            <a:endParaRPr lang="pt-BR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57159" y="2645158"/>
            <a:ext cx="8429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>
                <a:solidFill>
                  <a:schemeClr val="bg1"/>
                </a:solidFill>
                <a:latin typeface="+mj-lt"/>
              </a:rPr>
              <a:t>Somente será aceita em um dos seguintes casos:</a:t>
            </a:r>
          </a:p>
          <a:p>
            <a:pPr marL="457200" indent="-457200" algn="just">
              <a:buAutoNum type="arabicParenR"/>
            </a:pPr>
            <a:r>
              <a:rPr lang="pt-BR" dirty="0" smtClean="0">
                <a:solidFill>
                  <a:schemeClr val="bg1"/>
                </a:solidFill>
                <a:latin typeface="+mj-lt"/>
              </a:rPr>
              <a:t>Exigência da DFPC; ou</a:t>
            </a:r>
          </a:p>
          <a:p>
            <a:pPr marL="457200" indent="-457200" algn="just">
              <a:buAutoNum type="arabicParenR"/>
            </a:pPr>
            <a:r>
              <a:rPr lang="pt-BR" dirty="0" smtClean="0">
                <a:solidFill>
                  <a:schemeClr val="bg1"/>
                </a:solidFill>
                <a:latin typeface="+mj-lt"/>
              </a:rPr>
              <a:t>Exigência de algum outro órgão </a:t>
            </a:r>
            <a:r>
              <a:rPr lang="pt-BR" dirty="0" err="1" smtClean="0">
                <a:solidFill>
                  <a:schemeClr val="bg1"/>
                </a:solidFill>
                <a:latin typeface="+mj-lt"/>
              </a:rPr>
              <a:t>intervenien-te</a:t>
            </a:r>
            <a:r>
              <a:rPr lang="pt-BR" dirty="0" smtClean="0">
                <a:solidFill>
                  <a:schemeClr val="bg1"/>
                </a:solidFill>
                <a:latin typeface="+mj-lt"/>
              </a:rPr>
              <a:t>, devidamente comprovado</a:t>
            </a:r>
            <a:endParaRPr lang="pt-BR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57159" y="285728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 smtClean="0">
                <a:solidFill>
                  <a:schemeClr val="bg1"/>
                </a:solidFill>
                <a:latin typeface="+mj-lt"/>
              </a:rPr>
              <a:t>INÍCIO DO LDI DE PRODUTOS DA FAIXA VERDE</a:t>
            </a:r>
            <a:endParaRPr lang="pt-BR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57159" y="3857628"/>
            <a:ext cx="8429684" cy="193899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>
                <a:solidFill>
                  <a:schemeClr val="bg1"/>
                </a:solidFill>
                <a:latin typeface="+mj-lt"/>
              </a:rPr>
              <a:t>Novos importadores</a:t>
            </a:r>
          </a:p>
          <a:p>
            <a:pPr algn="just"/>
            <a:r>
              <a:rPr lang="pt-BR" dirty="0" smtClean="0">
                <a:solidFill>
                  <a:schemeClr val="bg1"/>
                </a:solidFill>
                <a:latin typeface="+mj-lt"/>
              </a:rPr>
              <a:t>Data: 30 de maio de 2016</a:t>
            </a:r>
          </a:p>
          <a:p>
            <a:pPr algn="just"/>
            <a:r>
              <a:rPr lang="pt-BR" dirty="0" smtClean="0">
                <a:solidFill>
                  <a:schemeClr val="bg1"/>
                </a:solidFill>
                <a:latin typeface="+mj-lt"/>
              </a:rPr>
              <a:t>Procedimento: manifestar interesse por meio do email </a:t>
            </a:r>
            <a:r>
              <a:rPr lang="pt-BR" dirty="0" smtClean="0">
                <a:solidFill>
                  <a:schemeClr val="bg1"/>
                </a:solidFill>
                <a:latin typeface="+mj-lt"/>
                <a:hlinkClick r:id="rId2"/>
              </a:rPr>
              <a:t>miyoshi@dfpc.eb.mil.br</a:t>
            </a:r>
            <a:r>
              <a:rPr lang="pt-BR" dirty="0" smtClean="0">
                <a:solidFill>
                  <a:schemeClr val="bg1"/>
                </a:solidFill>
                <a:latin typeface="+mj-lt"/>
              </a:rPr>
              <a:t> até 25/05/2016, informando a empresa e o produto que pretendem importar.</a:t>
            </a:r>
            <a:endParaRPr lang="pt-BR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428597" y="2000241"/>
            <a:ext cx="8429684" cy="1200329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>
                <a:solidFill>
                  <a:schemeClr val="bg1"/>
                </a:solidFill>
                <a:latin typeface="+mj-lt"/>
              </a:rPr>
              <a:t>Importadores que já participam do LDI</a:t>
            </a:r>
          </a:p>
          <a:p>
            <a:pPr algn="just"/>
            <a:r>
              <a:rPr lang="pt-BR" dirty="0" smtClean="0">
                <a:solidFill>
                  <a:schemeClr val="bg1"/>
                </a:solidFill>
                <a:latin typeface="+mj-lt"/>
              </a:rPr>
              <a:t>Data: 7 de março de 2016</a:t>
            </a:r>
          </a:p>
          <a:p>
            <a:pPr algn="just"/>
            <a:r>
              <a:rPr lang="pt-BR" dirty="0" smtClean="0">
                <a:solidFill>
                  <a:schemeClr val="bg1"/>
                </a:solidFill>
                <a:latin typeface="+mj-lt"/>
              </a:rPr>
              <a:t>Procedimento: incorporar as novas orientações</a:t>
            </a:r>
            <a:endParaRPr lang="pt-BR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57159" y="857233"/>
            <a:ext cx="8429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 smtClean="0">
                <a:solidFill>
                  <a:schemeClr val="bg1"/>
                </a:solidFill>
                <a:latin typeface="+mj-lt"/>
              </a:rPr>
              <a:t>AGRADECIMENTOS</a:t>
            </a:r>
            <a:endParaRPr lang="pt-BR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57159" y="2645159"/>
            <a:ext cx="84296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pt-BR" dirty="0" smtClean="0">
                <a:solidFill>
                  <a:schemeClr val="bg1"/>
                </a:solidFill>
                <a:latin typeface="+mj-lt"/>
              </a:rPr>
              <a:t>Comando de Operações Terrestre</a:t>
            </a:r>
          </a:p>
          <a:p>
            <a:pPr algn="just">
              <a:spcBef>
                <a:spcPts val="1200"/>
              </a:spcBef>
            </a:pPr>
            <a:r>
              <a:rPr lang="pt-BR" dirty="0" smtClean="0">
                <a:solidFill>
                  <a:schemeClr val="bg1"/>
                </a:solidFill>
                <a:latin typeface="+mj-lt"/>
              </a:rPr>
              <a:t>Secretaria de Comércio Exterior </a:t>
            </a:r>
          </a:p>
          <a:p>
            <a:pPr algn="just">
              <a:spcBef>
                <a:spcPts val="1200"/>
              </a:spcBef>
            </a:pPr>
            <a:r>
              <a:rPr lang="pt-BR" dirty="0" smtClean="0">
                <a:solidFill>
                  <a:schemeClr val="bg1"/>
                </a:solidFill>
                <a:latin typeface="+mj-lt"/>
              </a:rPr>
              <a:t>Denise N. Sousa</a:t>
            </a:r>
          </a:p>
          <a:p>
            <a:pPr algn="just">
              <a:spcBef>
                <a:spcPts val="1200"/>
              </a:spcBef>
            </a:pPr>
            <a:endParaRPr lang="pt-BR" dirty="0" smtClean="0">
              <a:solidFill>
                <a:schemeClr val="bg1"/>
              </a:solidFill>
              <a:latin typeface="+mj-lt"/>
            </a:endParaRPr>
          </a:p>
          <a:p>
            <a:pPr algn="just">
              <a:spcBef>
                <a:spcPts val="1200"/>
              </a:spcBef>
            </a:pPr>
            <a:endParaRPr lang="pt-BR" dirty="0" smtClean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nagem">
  <a:themeElements>
    <a:clrScheme name="Origem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Planagem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Planagem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nagem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agem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nagem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nagem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em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C:\Arquivos de programas\Microsoft Office\Templates\Estruturas de apresentação\Planagem.pot</Template>
  <TotalTime>10796</TotalTime>
  <Words>1569</Words>
  <Application>Microsoft Office PowerPoint</Application>
  <PresentationFormat>Apresentação na tela (4:3)</PresentationFormat>
  <Paragraphs>335</Paragraphs>
  <Slides>94</Slides>
  <Notes>53</Notes>
  <HiddenSlides>52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94</vt:i4>
      </vt:variant>
    </vt:vector>
  </HeadingPairs>
  <TitlesOfParts>
    <vt:vector size="96" baseType="lpstr">
      <vt:lpstr>Planagem</vt:lpstr>
      <vt:lpstr>Personalizar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</vt:vector>
  </TitlesOfParts>
  <Company>PARTICULAR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MARCIO</dc:creator>
  <cp:lastModifiedBy>miyoshi</cp:lastModifiedBy>
  <cp:revision>1307</cp:revision>
  <dcterms:created xsi:type="dcterms:W3CDTF">2004-10-30T20:13:44Z</dcterms:created>
  <dcterms:modified xsi:type="dcterms:W3CDTF">2018-04-04T11:42:09Z</dcterms:modified>
</cp:coreProperties>
</file>