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260" r:id="rId3"/>
    <p:sldId id="262" r:id="rId4"/>
    <p:sldId id="281" r:id="rId5"/>
    <p:sldId id="263" r:id="rId6"/>
    <p:sldId id="264" r:id="rId7"/>
    <p:sldId id="294" r:id="rId8"/>
    <p:sldId id="286" r:id="rId9"/>
    <p:sldId id="299" r:id="rId10"/>
    <p:sldId id="298" r:id="rId11"/>
    <p:sldId id="287" r:id="rId12"/>
    <p:sldId id="300" r:id="rId13"/>
    <p:sldId id="288" r:id="rId14"/>
    <p:sldId id="273" r:id="rId15"/>
    <p:sldId id="291" r:id="rId16"/>
    <p:sldId id="274" r:id="rId17"/>
    <p:sldId id="275" r:id="rId18"/>
    <p:sldId id="276" r:id="rId19"/>
    <p:sldId id="278" r:id="rId20"/>
    <p:sldId id="280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21" autoAdjust="0"/>
    <p:restoredTop sz="94660"/>
  </p:normalViewPr>
  <p:slideViewPr>
    <p:cSldViewPr>
      <p:cViewPr varScale="1">
        <p:scale>
          <a:sx n="102" d="100"/>
          <a:sy n="102" d="100"/>
        </p:scale>
        <p:origin x="-1158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2BCC73-1C7A-4FD4-83D1-A6DD0430FA2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89996F5-1BF9-450A-8504-EDB3AE125D8D}">
      <dgm:prSet phldrT="[Text]"/>
      <dgm:spPr/>
      <dgm:t>
        <a:bodyPr/>
        <a:lstStyle/>
        <a:p>
          <a:r>
            <a:rPr lang="pt-BR" b="1" dirty="0" smtClean="0"/>
            <a:t>Regulamentos sobre Tráfico Internacional de Armas (ITAR)</a:t>
          </a:r>
          <a:endParaRPr lang="en-US" b="1" dirty="0" smtClean="0"/>
        </a:p>
      </dgm:t>
    </dgm:pt>
    <dgm:pt modelId="{8C8E716F-4954-46AE-A9EB-E405438912E1}" type="parTrans" cxnId="{74824A29-8640-4F9F-8782-E0A4C254D48A}">
      <dgm:prSet/>
      <dgm:spPr/>
      <dgm:t>
        <a:bodyPr/>
        <a:lstStyle/>
        <a:p>
          <a:endParaRPr lang="en-US"/>
        </a:p>
      </dgm:t>
    </dgm:pt>
    <dgm:pt modelId="{76D5965C-E9C0-415B-88B3-A52C04CCB51F}" type="sibTrans" cxnId="{74824A29-8640-4F9F-8782-E0A4C254D48A}">
      <dgm:prSet/>
      <dgm:spPr/>
      <dgm:t>
        <a:bodyPr/>
        <a:lstStyle/>
        <a:p>
          <a:endParaRPr lang="en-US"/>
        </a:p>
      </dgm:t>
    </dgm:pt>
    <dgm:pt modelId="{A0E7491D-C2B5-4D32-AF50-743FC7D00B2F}">
      <dgm:prSet phldrT="[Text]"/>
      <dgm:spPr/>
      <dgm:t>
        <a:bodyPr/>
        <a:lstStyle/>
        <a:p>
          <a:r>
            <a:rPr lang="pt-BR" dirty="0" smtClean="0"/>
            <a:t>Administrado pelo Departamento de Estado, Diretoria de Controles Comerciais de Defesa</a:t>
          </a:r>
          <a:endParaRPr lang="en-US" dirty="0"/>
        </a:p>
      </dgm:t>
    </dgm:pt>
    <dgm:pt modelId="{B072AB21-8841-4CC8-983B-2728C1A30DF2}" type="parTrans" cxnId="{53497DD5-3CE2-49B9-A238-4EAE61D4D97D}">
      <dgm:prSet/>
      <dgm:spPr/>
      <dgm:t>
        <a:bodyPr/>
        <a:lstStyle/>
        <a:p>
          <a:endParaRPr lang="en-US"/>
        </a:p>
      </dgm:t>
    </dgm:pt>
    <dgm:pt modelId="{7D14E3A0-0621-49F0-8476-D0B6A2C654ED}" type="sibTrans" cxnId="{53497DD5-3CE2-49B9-A238-4EAE61D4D97D}">
      <dgm:prSet/>
      <dgm:spPr/>
      <dgm:t>
        <a:bodyPr/>
        <a:lstStyle/>
        <a:p>
          <a:endParaRPr lang="en-US"/>
        </a:p>
      </dgm:t>
    </dgm:pt>
    <dgm:pt modelId="{941B12FA-C76A-4A01-8F36-FE00B8B4EDBE}">
      <dgm:prSet phldrT="[Text]"/>
      <dgm:spPr/>
      <dgm:t>
        <a:bodyPr/>
        <a:lstStyle/>
        <a:p>
          <a:r>
            <a:rPr lang="en-US" dirty="0" smtClean="0"/>
            <a:t>22 C.F.R. Parts 120-130</a:t>
          </a:r>
          <a:endParaRPr lang="en-US" dirty="0"/>
        </a:p>
      </dgm:t>
    </dgm:pt>
    <dgm:pt modelId="{CCEDF2D6-65B8-4B50-AC3B-205C02428F7B}" type="parTrans" cxnId="{31A4B7B6-C309-40BE-8D15-F7F2AB1D9944}">
      <dgm:prSet/>
      <dgm:spPr/>
      <dgm:t>
        <a:bodyPr/>
        <a:lstStyle/>
        <a:p>
          <a:endParaRPr lang="en-US"/>
        </a:p>
      </dgm:t>
    </dgm:pt>
    <dgm:pt modelId="{AA749DCE-615B-48C5-9B9A-B918E269FD71}" type="sibTrans" cxnId="{31A4B7B6-C309-40BE-8D15-F7F2AB1D9944}">
      <dgm:prSet/>
      <dgm:spPr/>
      <dgm:t>
        <a:bodyPr/>
        <a:lstStyle/>
        <a:p>
          <a:endParaRPr lang="en-US"/>
        </a:p>
      </dgm:t>
    </dgm:pt>
    <dgm:pt modelId="{6A57636C-2A8C-4814-8ADA-3ADD6A622F00}">
      <dgm:prSet phldrT="[Text]"/>
      <dgm:spPr/>
      <dgm:t>
        <a:bodyPr/>
        <a:lstStyle/>
        <a:p>
          <a:r>
            <a:rPr lang="pt-BR" b="1" dirty="0" smtClean="0"/>
            <a:t>Regulamentos de Administração de Exportação (EAR)</a:t>
          </a:r>
          <a:endParaRPr lang="en-US" b="1" dirty="0"/>
        </a:p>
      </dgm:t>
    </dgm:pt>
    <dgm:pt modelId="{99A74030-31C3-4274-B97B-ED473821A3A1}" type="parTrans" cxnId="{89D6544B-C5A7-4E00-9427-F0FC6DB0D820}">
      <dgm:prSet/>
      <dgm:spPr/>
      <dgm:t>
        <a:bodyPr/>
        <a:lstStyle/>
        <a:p>
          <a:endParaRPr lang="en-US"/>
        </a:p>
      </dgm:t>
    </dgm:pt>
    <dgm:pt modelId="{D46684B7-7343-40B0-802B-EC1014FA6A4C}" type="sibTrans" cxnId="{89D6544B-C5A7-4E00-9427-F0FC6DB0D820}">
      <dgm:prSet/>
      <dgm:spPr/>
      <dgm:t>
        <a:bodyPr/>
        <a:lstStyle/>
        <a:p>
          <a:endParaRPr lang="en-US"/>
        </a:p>
      </dgm:t>
    </dgm:pt>
    <dgm:pt modelId="{6EA653A2-2D35-4A6E-8C83-246A048EEB12}">
      <dgm:prSet phldrT="[Text]"/>
      <dgm:spPr/>
      <dgm:t>
        <a:bodyPr/>
        <a:lstStyle/>
        <a:p>
          <a:r>
            <a:rPr lang="pt-BR" dirty="0" smtClean="0"/>
            <a:t>Administrado pelo Departamento de Comércio, Bureau de Industria e Seguran</a:t>
          </a:r>
          <a:r>
            <a:rPr lang="pt-BR" dirty="0" smtClean="0">
              <a:latin typeface="Calibri" panose="020F0502020204030204" pitchFamily="34" charset="0"/>
              <a:cs typeface="Calibri" panose="020F0502020204030204" pitchFamily="34" charset="0"/>
            </a:rPr>
            <a:t>ça</a:t>
          </a:r>
          <a:endParaRPr lang="en-US" dirty="0"/>
        </a:p>
      </dgm:t>
    </dgm:pt>
    <dgm:pt modelId="{6A9E73EA-E7FA-4519-8C5E-67B13BFF5B13}" type="parTrans" cxnId="{C46A9B4C-77DD-42A6-8F25-13E2D298EF7F}">
      <dgm:prSet/>
      <dgm:spPr/>
      <dgm:t>
        <a:bodyPr/>
        <a:lstStyle/>
        <a:p>
          <a:endParaRPr lang="en-US"/>
        </a:p>
      </dgm:t>
    </dgm:pt>
    <dgm:pt modelId="{2CC6E73B-1F61-4B40-84CC-348979127D04}" type="sibTrans" cxnId="{C46A9B4C-77DD-42A6-8F25-13E2D298EF7F}">
      <dgm:prSet/>
      <dgm:spPr/>
      <dgm:t>
        <a:bodyPr/>
        <a:lstStyle/>
        <a:p>
          <a:endParaRPr lang="en-US"/>
        </a:p>
      </dgm:t>
    </dgm:pt>
    <dgm:pt modelId="{8EC60543-316A-4A81-AD3B-3DEDF148E659}">
      <dgm:prSet phldrT="[Text]"/>
      <dgm:spPr/>
      <dgm:t>
        <a:bodyPr/>
        <a:lstStyle/>
        <a:p>
          <a:r>
            <a:rPr lang="en-US" dirty="0" smtClean="0"/>
            <a:t>15 C.F.R. Parts 730-774</a:t>
          </a:r>
          <a:endParaRPr lang="en-US" dirty="0"/>
        </a:p>
      </dgm:t>
    </dgm:pt>
    <dgm:pt modelId="{8E614D0B-8421-4CFF-A5D7-8A0806FD2102}" type="parTrans" cxnId="{3B1437A3-A241-4292-AFD5-6E6796A17992}">
      <dgm:prSet/>
      <dgm:spPr/>
      <dgm:t>
        <a:bodyPr/>
        <a:lstStyle/>
        <a:p>
          <a:endParaRPr lang="en-US"/>
        </a:p>
      </dgm:t>
    </dgm:pt>
    <dgm:pt modelId="{BC3A0004-65EB-4E30-9EEB-8739EE8ACE52}" type="sibTrans" cxnId="{3B1437A3-A241-4292-AFD5-6E6796A17992}">
      <dgm:prSet/>
      <dgm:spPr/>
      <dgm:t>
        <a:bodyPr/>
        <a:lstStyle/>
        <a:p>
          <a:endParaRPr lang="en-US"/>
        </a:p>
      </dgm:t>
    </dgm:pt>
    <dgm:pt modelId="{E32653D1-18F1-451E-B2A9-1D3E273494DB}">
      <dgm:prSet phldrT="[Text]"/>
      <dgm:spPr/>
      <dgm:t>
        <a:bodyPr/>
        <a:lstStyle/>
        <a:p>
          <a:r>
            <a:rPr lang="pt-BR" dirty="0" smtClean="0"/>
            <a:t>Cobre os artigos de Defesa (commodities, software, e dados técnicos) e serviços de Defesa</a:t>
          </a:r>
          <a:endParaRPr lang="en-US" dirty="0"/>
        </a:p>
      </dgm:t>
    </dgm:pt>
    <dgm:pt modelId="{8237F8D7-48B6-4CA5-9781-88928D8A340F}" type="parTrans" cxnId="{EBCC06C5-51B4-447C-B455-75CFECA07709}">
      <dgm:prSet/>
      <dgm:spPr/>
      <dgm:t>
        <a:bodyPr/>
        <a:lstStyle/>
        <a:p>
          <a:endParaRPr lang="en-US"/>
        </a:p>
      </dgm:t>
    </dgm:pt>
    <dgm:pt modelId="{D406C672-7EB6-4122-B993-0E6FC470F271}" type="sibTrans" cxnId="{EBCC06C5-51B4-447C-B455-75CFECA07709}">
      <dgm:prSet/>
      <dgm:spPr/>
      <dgm:t>
        <a:bodyPr/>
        <a:lstStyle/>
        <a:p>
          <a:endParaRPr lang="en-US"/>
        </a:p>
      </dgm:t>
    </dgm:pt>
    <dgm:pt modelId="{8E870895-B40B-4644-8FF2-D57BC2329BD4}">
      <dgm:prSet phldrT="[Text]"/>
      <dgm:spPr/>
      <dgm:t>
        <a:bodyPr/>
        <a:lstStyle/>
        <a:p>
          <a:r>
            <a:rPr lang="pt-BR" dirty="0" smtClean="0"/>
            <a:t>Historicamente cobria principalmente commodities comerciais, de uso duplo, software e tecnologia; alguns serviços relacionados à proliferação</a:t>
          </a:r>
          <a:endParaRPr lang="en-US" dirty="0"/>
        </a:p>
      </dgm:t>
    </dgm:pt>
    <dgm:pt modelId="{0904D17C-B29D-4C23-9C23-0A21AB71D858}" type="parTrans" cxnId="{97CC8E38-2702-4E35-BEA8-01815C9ECF0D}">
      <dgm:prSet/>
      <dgm:spPr/>
      <dgm:t>
        <a:bodyPr/>
        <a:lstStyle/>
        <a:p>
          <a:endParaRPr lang="en-US"/>
        </a:p>
      </dgm:t>
    </dgm:pt>
    <dgm:pt modelId="{ED987116-8B17-4372-A0FF-8592F9E521C8}" type="sibTrans" cxnId="{97CC8E38-2702-4E35-BEA8-01815C9ECF0D}">
      <dgm:prSet/>
      <dgm:spPr/>
      <dgm:t>
        <a:bodyPr/>
        <a:lstStyle/>
        <a:p>
          <a:endParaRPr lang="en-US"/>
        </a:p>
      </dgm:t>
    </dgm:pt>
    <dgm:pt modelId="{718EE6DC-0061-4672-9B26-B8AFFFC3197D}">
      <dgm:prSet phldrT="[Text]"/>
      <dgm:spPr/>
      <dgm:t>
        <a:bodyPr/>
        <a:lstStyle/>
        <a:p>
          <a:r>
            <a:rPr lang="pt-BR" b="1" dirty="0" smtClean="0">
              <a:solidFill>
                <a:schemeClr val="tx2"/>
              </a:solidFill>
            </a:rPr>
            <a:t>Agora também inclui itens militares menos sensíveis e itens de espaçonaves comerciais</a:t>
          </a:r>
          <a:endParaRPr lang="en-US" b="1" dirty="0">
            <a:solidFill>
              <a:schemeClr val="tx2"/>
            </a:solidFill>
          </a:endParaRPr>
        </a:p>
      </dgm:t>
    </dgm:pt>
    <dgm:pt modelId="{7A5D5943-743E-4928-A828-F6CDF325F3CB}" type="parTrans" cxnId="{6F4A02C4-B452-48BD-9651-957BDED44B7D}">
      <dgm:prSet/>
      <dgm:spPr/>
      <dgm:t>
        <a:bodyPr/>
        <a:lstStyle/>
        <a:p>
          <a:endParaRPr lang="en-US"/>
        </a:p>
      </dgm:t>
    </dgm:pt>
    <dgm:pt modelId="{9CEFF4E7-2FCE-4A17-AAE8-68BAE601D35F}" type="sibTrans" cxnId="{6F4A02C4-B452-48BD-9651-957BDED44B7D}">
      <dgm:prSet/>
      <dgm:spPr/>
      <dgm:t>
        <a:bodyPr/>
        <a:lstStyle/>
        <a:p>
          <a:endParaRPr lang="en-US"/>
        </a:p>
      </dgm:t>
    </dgm:pt>
    <dgm:pt modelId="{73FB3E06-8006-4D33-9459-762C6216D22E}" type="pres">
      <dgm:prSet presAssocID="{1D2BCC73-1C7A-4FD4-83D1-A6DD0430FA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EF9E62-4930-4CFE-8812-C99C384F359F}" type="pres">
      <dgm:prSet presAssocID="{089996F5-1BF9-450A-8504-EDB3AE125D8D}" presName="composite" presStyleCnt="0"/>
      <dgm:spPr/>
    </dgm:pt>
    <dgm:pt modelId="{56BAFAED-159D-4BFD-B563-C17A0800B459}" type="pres">
      <dgm:prSet presAssocID="{089996F5-1BF9-450A-8504-EDB3AE125D8D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E1E5D-C78B-4DDA-864E-82BEAD601514}" type="pres">
      <dgm:prSet presAssocID="{089996F5-1BF9-450A-8504-EDB3AE125D8D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D8235D-158D-4B39-A3B4-1F469153BF64}" type="pres">
      <dgm:prSet presAssocID="{76D5965C-E9C0-415B-88B3-A52C04CCB51F}" presName="space" presStyleCnt="0"/>
      <dgm:spPr/>
    </dgm:pt>
    <dgm:pt modelId="{83B27F27-38A2-4AF0-B08E-722F4D9A744D}" type="pres">
      <dgm:prSet presAssocID="{6A57636C-2A8C-4814-8ADA-3ADD6A622F00}" presName="composite" presStyleCnt="0"/>
      <dgm:spPr/>
    </dgm:pt>
    <dgm:pt modelId="{7728A0DE-92B5-45CB-B9DA-5A3AEA918D81}" type="pres">
      <dgm:prSet presAssocID="{6A57636C-2A8C-4814-8ADA-3ADD6A622F00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91B89A-4444-4465-926B-EB96CCA75892}" type="pres">
      <dgm:prSet presAssocID="{6A57636C-2A8C-4814-8ADA-3ADD6A622F0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224944-FD1B-43EF-B06F-1A2B1C5746F1}" type="presOf" srcId="{8E870895-B40B-4644-8FF2-D57BC2329BD4}" destId="{5991B89A-4444-4465-926B-EB96CCA75892}" srcOrd="0" destOrd="2" presId="urn:microsoft.com/office/officeart/2005/8/layout/hList1"/>
    <dgm:cxn modelId="{F448101F-5A2E-4901-A106-9C699E495727}" type="presOf" srcId="{1D2BCC73-1C7A-4FD4-83D1-A6DD0430FA28}" destId="{73FB3E06-8006-4D33-9459-762C6216D22E}" srcOrd="0" destOrd="0" presId="urn:microsoft.com/office/officeart/2005/8/layout/hList1"/>
    <dgm:cxn modelId="{88C84D02-F2D5-495D-B359-AFD40C7A7A1A}" type="presOf" srcId="{089996F5-1BF9-450A-8504-EDB3AE125D8D}" destId="{56BAFAED-159D-4BFD-B563-C17A0800B459}" srcOrd="0" destOrd="0" presId="urn:microsoft.com/office/officeart/2005/8/layout/hList1"/>
    <dgm:cxn modelId="{6F4A02C4-B452-48BD-9651-957BDED44B7D}" srcId="{6A57636C-2A8C-4814-8ADA-3ADD6A622F00}" destId="{718EE6DC-0061-4672-9B26-B8AFFFC3197D}" srcOrd="3" destOrd="0" parTransId="{7A5D5943-743E-4928-A828-F6CDF325F3CB}" sibTransId="{9CEFF4E7-2FCE-4A17-AAE8-68BAE601D35F}"/>
    <dgm:cxn modelId="{97CC8E38-2702-4E35-BEA8-01815C9ECF0D}" srcId="{6A57636C-2A8C-4814-8ADA-3ADD6A622F00}" destId="{8E870895-B40B-4644-8FF2-D57BC2329BD4}" srcOrd="2" destOrd="0" parTransId="{0904D17C-B29D-4C23-9C23-0A21AB71D858}" sibTransId="{ED987116-8B17-4372-A0FF-8592F9E521C8}"/>
    <dgm:cxn modelId="{EBCC06C5-51B4-447C-B455-75CFECA07709}" srcId="{089996F5-1BF9-450A-8504-EDB3AE125D8D}" destId="{E32653D1-18F1-451E-B2A9-1D3E273494DB}" srcOrd="2" destOrd="0" parTransId="{8237F8D7-48B6-4CA5-9781-88928D8A340F}" sibTransId="{D406C672-7EB6-4122-B993-0E6FC470F271}"/>
    <dgm:cxn modelId="{C46A9B4C-77DD-42A6-8F25-13E2D298EF7F}" srcId="{6A57636C-2A8C-4814-8ADA-3ADD6A622F00}" destId="{6EA653A2-2D35-4A6E-8C83-246A048EEB12}" srcOrd="0" destOrd="0" parTransId="{6A9E73EA-E7FA-4519-8C5E-67B13BFF5B13}" sibTransId="{2CC6E73B-1F61-4B40-84CC-348979127D04}"/>
    <dgm:cxn modelId="{3B1437A3-A241-4292-AFD5-6E6796A17992}" srcId="{6A57636C-2A8C-4814-8ADA-3ADD6A622F00}" destId="{8EC60543-316A-4A81-AD3B-3DEDF148E659}" srcOrd="1" destOrd="0" parTransId="{8E614D0B-8421-4CFF-A5D7-8A0806FD2102}" sibTransId="{BC3A0004-65EB-4E30-9EEB-8739EE8ACE52}"/>
    <dgm:cxn modelId="{53CCC4AE-96EF-4D84-8CBD-C2CA7A16AAB2}" type="presOf" srcId="{941B12FA-C76A-4A01-8F36-FE00B8B4EDBE}" destId="{01CE1E5D-C78B-4DDA-864E-82BEAD601514}" srcOrd="0" destOrd="1" presId="urn:microsoft.com/office/officeart/2005/8/layout/hList1"/>
    <dgm:cxn modelId="{0767147A-E69A-4490-8CF2-404499BF4DC7}" type="presOf" srcId="{6A57636C-2A8C-4814-8ADA-3ADD6A622F00}" destId="{7728A0DE-92B5-45CB-B9DA-5A3AEA918D81}" srcOrd="0" destOrd="0" presId="urn:microsoft.com/office/officeart/2005/8/layout/hList1"/>
    <dgm:cxn modelId="{74824A29-8640-4F9F-8782-E0A4C254D48A}" srcId="{1D2BCC73-1C7A-4FD4-83D1-A6DD0430FA28}" destId="{089996F5-1BF9-450A-8504-EDB3AE125D8D}" srcOrd="0" destOrd="0" parTransId="{8C8E716F-4954-46AE-A9EB-E405438912E1}" sibTransId="{76D5965C-E9C0-415B-88B3-A52C04CCB51F}"/>
    <dgm:cxn modelId="{31A4B7B6-C309-40BE-8D15-F7F2AB1D9944}" srcId="{089996F5-1BF9-450A-8504-EDB3AE125D8D}" destId="{941B12FA-C76A-4A01-8F36-FE00B8B4EDBE}" srcOrd="1" destOrd="0" parTransId="{CCEDF2D6-65B8-4B50-AC3B-205C02428F7B}" sibTransId="{AA749DCE-615B-48C5-9B9A-B918E269FD71}"/>
    <dgm:cxn modelId="{131F7A04-D784-4A44-9172-3A2D1D4F21F7}" type="presOf" srcId="{8EC60543-316A-4A81-AD3B-3DEDF148E659}" destId="{5991B89A-4444-4465-926B-EB96CCA75892}" srcOrd="0" destOrd="1" presId="urn:microsoft.com/office/officeart/2005/8/layout/hList1"/>
    <dgm:cxn modelId="{283E5A53-6A6A-4276-BC43-6E9751509B5E}" type="presOf" srcId="{A0E7491D-C2B5-4D32-AF50-743FC7D00B2F}" destId="{01CE1E5D-C78B-4DDA-864E-82BEAD601514}" srcOrd="0" destOrd="0" presId="urn:microsoft.com/office/officeart/2005/8/layout/hList1"/>
    <dgm:cxn modelId="{53497DD5-3CE2-49B9-A238-4EAE61D4D97D}" srcId="{089996F5-1BF9-450A-8504-EDB3AE125D8D}" destId="{A0E7491D-C2B5-4D32-AF50-743FC7D00B2F}" srcOrd="0" destOrd="0" parTransId="{B072AB21-8841-4CC8-983B-2728C1A30DF2}" sibTransId="{7D14E3A0-0621-49F0-8476-D0B6A2C654ED}"/>
    <dgm:cxn modelId="{6EE6E01E-4260-49D2-8363-E66C2F6AD982}" type="presOf" srcId="{718EE6DC-0061-4672-9B26-B8AFFFC3197D}" destId="{5991B89A-4444-4465-926B-EB96CCA75892}" srcOrd="0" destOrd="3" presId="urn:microsoft.com/office/officeart/2005/8/layout/hList1"/>
    <dgm:cxn modelId="{89D6544B-C5A7-4E00-9427-F0FC6DB0D820}" srcId="{1D2BCC73-1C7A-4FD4-83D1-A6DD0430FA28}" destId="{6A57636C-2A8C-4814-8ADA-3ADD6A622F00}" srcOrd="1" destOrd="0" parTransId="{99A74030-31C3-4274-B97B-ED473821A3A1}" sibTransId="{D46684B7-7343-40B0-802B-EC1014FA6A4C}"/>
    <dgm:cxn modelId="{C83748D2-B81D-405D-B671-0C6CE6FAC63D}" type="presOf" srcId="{E32653D1-18F1-451E-B2A9-1D3E273494DB}" destId="{01CE1E5D-C78B-4DDA-864E-82BEAD601514}" srcOrd="0" destOrd="2" presId="urn:microsoft.com/office/officeart/2005/8/layout/hList1"/>
    <dgm:cxn modelId="{BB2365C5-4791-494E-B99F-DE498BA315E3}" type="presOf" srcId="{6EA653A2-2D35-4A6E-8C83-246A048EEB12}" destId="{5991B89A-4444-4465-926B-EB96CCA75892}" srcOrd="0" destOrd="0" presId="urn:microsoft.com/office/officeart/2005/8/layout/hList1"/>
    <dgm:cxn modelId="{2201255E-00B3-48BE-858D-C09ADDD5E8F0}" type="presParOf" srcId="{73FB3E06-8006-4D33-9459-762C6216D22E}" destId="{FAEF9E62-4930-4CFE-8812-C99C384F359F}" srcOrd="0" destOrd="0" presId="urn:microsoft.com/office/officeart/2005/8/layout/hList1"/>
    <dgm:cxn modelId="{F45BDE7C-05E6-4BF0-8930-BBE190D64736}" type="presParOf" srcId="{FAEF9E62-4930-4CFE-8812-C99C384F359F}" destId="{56BAFAED-159D-4BFD-B563-C17A0800B459}" srcOrd="0" destOrd="0" presId="urn:microsoft.com/office/officeart/2005/8/layout/hList1"/>
    <dgm:cxn modelId="{720B0FC3-37F3-4486-A284-3A946D9854B7}" type="presParOf" srcId="{FAEF9E62-4930-4CFE-8812-C99C384F359F}" destId="{01CE1E5D-C78B-4DDA-864E-82BEAD601514}" srcOrd="1" destOrd="0" presId="urn:microsoft.com/office/officeart/2005/8/layout/hList1"/>
    <dgm:cxn modelId="{7C8DCD4F-5D0A-41CB-AC75-D5D8AF52E0D9}" type="presParOf" srcId="{73FB3E06-8006-4D33-9459-762C6216D22E}" destId="{F1D8235D-158D-4B39-A3B4-1F469153BF64}" srcOrd="1" destOrd="0" presId="urn:microsoft.com/office/officeart/2005/8/layout/hList1"/>
    <dgm:cxn modelId="{3F7C0D20-5B31-4452-BA0D-58F32F29E701}" type="presParOf" srcId="{73FB3E06-8006-4D33-9459-762C6216D22E}" destId="{83B27F27-38A2-4AF0-B08E-722F4D9A744D}" srcOrd="2" destOrd="0" presId="urn:microsoft.com/office/officeart/2005/8/layout/hList1"/>
    <dgm:cxn modelId="{26EDE1C6-5047-4448-BD12-DEDC8E12D19A}" type="presParOf" srcId="{83B27F27-38A2-4AF0-B08E-722F4D9A744D}" destId="{7728A0DE-92B5-45CB-B9DA-5A3AEA918D81}" srcOrd="0" destOrd="0" presId="urn:microsoft.com/office/officeart/2005/8/layout/hList1"/>
    <dgm:cxn modelId="{A8C0565E-F077-487E-A1D3-3EDF7048558E}" type="presParOf" srcId="{83B27F27-38A2-4AF0-B08E-722F4D9A744D}" destId="{5991B89A-4444-4465-926B-EB96CCA758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AFAED-159D-4BFD-B563-C17A0800B459}">
      <dsp:nvSpPr>
        <dsp:cNvPr id="0" name=""/>
        <dsp:cNvSpPr/>
      </dsp:nvSpPr>
      <dsp:spPr>
        <a:xfrm>
          <a:off x="40" y="124833"/>
          <a:ext cx="3845569" cy="7020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Regulamentos sobre Tráfico Internacional de Armas (ITAR)</a:t>
          </a:r>
          <a:endParaRPr lang="en-US" sz="1900" b="1" kern="1200" dirty="0" smtClean="0"/>
        </a:p>
      </dsp:txBody>
      <dsp:txXfrm>
        <a:off x="40" y="124833"/>
        <a:ext cx="3845569" cy="702048"/>
      </dsp:txXfrm>
    </dsp:sp>
    <dsp:sp modelId="{01CE1E5D-C78B-4DDA-864E-82BEAD601514}">
      <dsp:nvSpPr>
        <dsp:cNvPr id="0" name=""/>
        <dsp:cNvSpPr/>
      </dsp:nvSpPr>
      <dsp:spPr>
        <a:xfrm>
          <a:off x="40" y="826881"/>
          <a:ext cx="3845569" cy="35742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Administrado pelo Departamento de Estado, Diretoria de Controles Comerciais de Defesa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22 C.F.R. Parts 120-130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Cobre os artigos de Defesa (commodities, software, e dados técnicos) e serviços de Defesa</a:t>
          </a:r>
          <a:endParaRPr lang="en-US" sz="1900" kern="1200" dirty="0"/>
        </a:p>
      </dsp:txBody>
      <dsp:txXfrm>
        <a:off x="40" y="826881"/>
        <a:ext cx="3845569" cy="3574247"/>
      </dsp:txXfrm>
    </dsp:sp>
    <dsp:sp modelId="{7728A0DE-92B5-45CB-B9DA-5A3AEA918D81}">
      <dsp:nvSpPr>
        <dsp:cNvPr id="0" name=""/>
        <dsp:cNvSpPr/>
      </dsp:nvSpPr>
      <dsp:spPr>
        <a:xfrm>
          <a:off x="4383989" y="124833"/>
          <a:ext cx="3845569" cy="7020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Regulamentos de Administração de Exportação (EAR)</a:t>
          </a:r>
          <a:endParaRPr lang="en-US" sz="1900" b="1" kern="1200" dirty="0"/>
        </a:p>
      </dsp:txBody>
      <dsp:txXfrm>
        <a:off x="4383989" y="124833"/>
        <a:ext cx="3845569" cy="702048"/>
      </dsp:txXfrm>
    </dsp:sp>
    <dsp:sp modelId="{5991B89A-4444-4465-926B-EB96CCA75892}">
      <dsp:nvSpPr>
        <dsp:cNvPr id="0" name=""/>
        <dsp:cNvSpPr/>
      </dsp:nvSpPr>
      <dsp:spPr>
        <a:xfrm>
          <a:off x="4383989" y="826881"/>
          <a:ext cx="3845569" cy="35742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Administrado pelo Departamento de Comércio, Bureau de Industria e Seguran</a:t>
          </a:r>
          <a:r>
            <a:rPr lang="pt-BR" sz="19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ça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15 C.F.R. Parts 730-774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Historicamente cobria principalmente commodities comerciais, de uso duplo, software e tecnologia; alguns serviços relacionados à proliferação</a:t>
          </a:r>
          <a:endParaRPr lang="en-U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b="1" kern="1200" dirty="0" smtClean="0">
              <a:solidFill>
                <a:schemeClr val="tx2"/>
              </a:solidFill>
            </a:rPr>
            <a:t>Agora também inclui itens militares menos sensíveis e itens de espaçonaves comerciais</a:t>
          </a:r>
          <a:endParaRPr lang="en-US" sz="1900" b="1" kern="1200" dirty="0">
            <a:solidFill>
              <a:schemeClr val="tx2"/>
            </a:solidFill>
          </a:endParaRPr>
        </a:p>
      </dsp:txBody>
      <dsp:txXfrm>
        <a:off x="4383989" y="826881"/>
        <a:ext cx="3845569" cy="3574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7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r">
              <a:defRPr sz="1200"/>
            </a:lvl1pPr>
          </a:lstStyle>
          <a:p>
            <a:fld id="{2013B026-7136-47A9-9A10-43575ECE056C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r">
              <a:defRPr sz="1200"/>
            </a:lvl1pPr>
          </a:lstStyle>
          <a:p>
            <a:fld id="{DDC61725-DBB0-442C-907E-DA30B95A756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38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7" y="0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/>
          <a:lstStyle>
            <a:lvl1pPr algn="r">
              <a:defRPr sz="1200"/>
            </a:lvl1pPr>
          </a:lstStyle>
          <a:p>
            <a:fld id="{68EAF5A4-7F9D-4C56-8C8A-781B6D60B64F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8" rIns="93177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8" rIns="93177" bIns="4658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7" y="8829967"/>
            <a:ext cx="3037840" cy="464820"/>
          </a:xfrm>
          <a:prstGeom prst="rect">
            <a:avLst/>
          </a:prstGeom>
        </p:spPr>
        <p:txBody>
          <a:bodyPr vert="horz" lIns="93177" tIns="46588" rIns="93177" bIns="46588" rtlCol="0" anchor="b"/>
          <a:lstStyle>
            <a:lvl1pPr algn="r">
              <a:defRPr sz="1200"/>
            </a:lvl1pPr>
          </a:lstStyle>
          <a:p>
            <a:fld id="{889F9C1B-A1A3-42BC-8E69-201E448BCA1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799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22901C-C15F-4FEC-B9E0-16A6D0E11636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48949D-5F73-4F84-A45D-2C54DE7FEC8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703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2017 Brazil had a 99% approval rate for licenses with less than 1% denied.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F9C1B-A1A3-42BC-8E69-201E448BCA1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852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22901C-C15F-4FEC-B9E0-16A6D0E11636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a very small percentage of all licensed</a:t>
            </a:r>
            <a:r>
              <a:rPr lang="en-US" baseline="0" dirty="0" smtClean="0"/>
              <a:t> defense trade is subject to end-use monitoring.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48949D-5F73-4F84-A45D-2C54DE7FEC8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01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2834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701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813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7572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7489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3661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3675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75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071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189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01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1E72D-1E7A-4903-95E9-5D3DDC24D590}" type="datetimeFigureOut">
              <a:rPr lang="en-US" smtClean="0"/>
              <a:pPr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26FE-0F4F-43CA-BFC4-7150CFF7E85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256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mddtc.state.gov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657600" y="3048000"/>
            <a:ext cx="1905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ts val="600"/>
              </a:spcBef>
              <a:spcAft>
                <a:spcPts val="600"/>
              </a:spcAft>
            </a:pPr>
            <a:endParaRPr lang="en-US" sz="2400">
              <a:solidFill>
                <a:srgbClr val="0000FF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ts val="600"/>
              </a:spcBef>
              <a:spcAft>
                <a:spcPts val="600"/>
              </a:spcAft>
            </a:pPr>
            <a:endParaRPr lang="en-US" sz="2400">
              <a:solidFill>
                <a:srgbClr val="0000FF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3" name="Line 81"/>
          <p:cNvSpPr>
            <a:spLocks noChangeShapeType="1"/>
          </p:cNvSpPr>
          <p:nvPr/>
        </p:nvSpPr>
        <p:spPr bwMode="auto">
          <a:xfrm>
            <a:off x="5715000" y="160020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Line 86"/>
          <p:cNvSpPr>
            <a:spLocks noChangeShapeType="1"/>
          </p:cNvSpPr>
          <p:nvPr/>
        </p:nvSpPr>
        <p:spPr bwMode="auto">
          <a:xfrm>
            <a:off x="5715000" y="1676400"/>
            <a:ext cx="3429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89" descr="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9975" y="280988"/>
            <a:ext cx="19240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Line 90"/>
          <p:cNvSpPr>
            <a:spLocks noChangeShapeType="1"/>
          </p:cNvSpPr>
          <p:nvPr/>
        </p:nvSpPr>
        <p:spPr bwMode="auto">
          <a:xfrm>
            <a:off x="15875" y="159385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7" name="Line 91"/>
          <p:cNvSpPr>
            <a:spLocks noChangeShapeType="1"/>
          </p:cNvSpPr>
          <p:nvPr/>
        </p:nvSpPr>
        <p:spPr bwMode="auto">
          <a:xfrm>
            <a:off x="15875" y="1670050"/>
            <a:ext cx="3429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9600" y="2166938"/>
            <a:ext cx="7924799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Controles</a:t>
            </a:r>
            <a:r>
              <a:rPr lang="en-US" sz="4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Comerciais</a:t>
            </a:r>
            <a:r>
              <a:rPr lang="en-US" sz="4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 </a:t>
            </a:r>
            <a:r>
              <a:rPr lang="en-US" sz="4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Defesa</a:t>
            </a:r>
            <a:endParaRPr lang="en-US" sz="44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4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32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Visão do Departamento de Controles Comerciais de Defesa (DDTC), Licenças e o Monitoramento do Usuário </a:t>
            </a:r>
            <a:r>
              <a:rPr lang="pt-BR" sz="32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Final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2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Departamento de Controles Comerciais de Defesa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Escritório de Assuntos </a:t>
            </a:r>
            <a:r>
              <a:rPr lang="pt-B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Político-Militares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Departamento de Estado</a:t>
            </a:r>
            <a:endParaRPr lang="pt-BR" sz="20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5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mtClean="0">
                <a:cs typeface="Times New Roman" panose="02020603050405020304" pitchFamily="18" charset="0"/>
              </a:rPr>
              <a:pPr>
                <a:defRPr/>
              </a:pPr>
              <a:t>10</a:t>
            </a:fld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457183" y="304800"/>
            <a:ext cx="6248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Revisão</a:t>
            </a: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Final e </a:t>
            </a:r>
            <a:r>
              <a:rPr 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Garantias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7850" y="1981200"/>
            <a:ext cx="8867066" cy="33120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25000"/>
              </a:spcBef>
              <a:spcAft>
                <a:spcPct val="25000"/>
              </a:spcAft>
              <a:buNone/>
            </a:pP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Diretor de Licenciamento examina caso com recomendação de outras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Agências </a:t>
            </a:r>
            <a:r>
              <a:rPr lang="pt-B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determina a disposição final dos </a:t>
            </a:r>
            <a:r>
              <a:rPr lang="pt-B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Aprovar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Aprovar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 ressalvas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Retornar sem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nenhuma ação (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Return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Without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RWA)</a:t>
            </a:r>
          </a:p>
          <a:p>
            <a:pPr lvl="1">
              <a:spcBef>
                <a:spcPct val="25000"/>
              </a:spcBef>
              <a:spcAft>
                <a:spcPct val="25000"/>
              </a:spcAft>
            </a:pP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Negar </a:t>
            </a:r>
            <a:endParaRPr lang="pt-B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0792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38200" y="1752600"/>
            <a:ext cx="77724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1" y="15240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Documentação</a:t>
            </a: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endParaRPr lang="en-US" sz="3600" b="1" dirty="0" smtClean="0">
              <a:solidFill>
                <a:prstClr val="black"/>
              </a:solidFill>
              <a:latin typeface="Times New Roman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 </a:t>
            </a:r>
            <a:r>
              <a:rPr lang="en-US" sz="3600" b="1" dirty="0" err="1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Suporte</a:t>
            </a: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Típica</a:t>
            </a:r>
            <a:endParaRPr lang="en-US" sz="3600" b="1" dirty="0">
              <a:solidFill>
                <a:prstClr val="black"/>
              </a:solidFill>
              <a:latin typeface="Times New Roman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6512" y="1538287"/>
            <a:ext cx="88574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2317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pt-BR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Declaração detalhada de uso final</a:t>
            </a:r>
            <a:r>
              <a:rPr lang="pt-B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Último usuário final </a:t>
            </a:r>
            <a:endParaRPr lang="pt-BR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Uso </a:t>
            </a: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final (por exemplo, incluir plataforma, como tipo de </a:t>
            </a: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aeronave)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Destinatários estrangeiros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Consignatários </a:t>
            </a: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Intermediários Estrangeiros</a:t>
            </a:r>
          </a:p>
          <a:p>
            <a:pPr marL="231775" indent="-2317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231775" indent="-2317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pt-BR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Documentação de suporte do último usuário final</a:t>
            </a:r>
            <a:r>
              <a:rPr lang="pt-BR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Certificado de não transferência e uso (DSP-83), conforme necessário / </a:t>
            </a: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apropriado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Contrato </a:t>
            </a: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(incluindo o número do </a:t>
            </a: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contrato)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Pedido </a:t>
            </a: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 compra (assinado e datado; deve incluir quantidade e </a:t>
            </a: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preço)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Declaração </a:t>
            </a: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 Uso Final em papel timbrado oficial (assinado e datado)</a:t>
            </a:r>
          </a:p>
          <a:p>
            <a:pPr marL="231775" indent="-2317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231775" indent="-231775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Informações</a:t>
            </a:r>
            <a:r>
              <a:rPr lang="en-US" sz="20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 </a:t>
            </a:r>
            <a:r>
              <a:rPr lang="en-US" sz="20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contato</a:t>
            </a:r>
            <a:r>
              <a:rPr lang="en-US" sz="20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Nome (s), número (s) de telefone e endereço de e-mail da (s) pessoa (s) familiar (s) com a aquisição específica para o usuário final, consignatários e destinatários intermediários</a:t>
            </a:r>
            <a:endParaRPr lang="en-US" sz="800" dirty="0">
              <a:solidFill>
                <a:prstClr val="black"/>
              </a:solidFill>
              <a:latin typeface="Times New Roman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 fontAlgn="base">
              <a:spcBef>
                <a:spcPct val="25000"/>
              </a:spcBef>
              <a:spcAft>
                <a:spcPct val="25000"/>
              </a:spcAft>
              <a:buFont typeface="Wingdings" panose="05000000000000000000" pitchFamily="2" charset="2"/>
              <a:buChar char="Ø"/>
            </a:pPr>
            <a:r>
              <a:rPr lang="pt-BR" sz="1600" dirty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Deve ser consistente com as informações sobre o pedido de </a:t>
            </a:r>
            <a:r>
              <a:rPr lang="pt-BR" sz="1600" dirty="0" smtClean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licença</a:t>
            </a:r>
          </a:p>
          <a:p>
            <a:pPr fontAlgn="base">
              <a:spcBef>
                <a:spcPct val="25000"/>
              </a:spcBef>
              <a:spcAft>
                <a:spcPct val="25000"/>
              </a:spcAft>
            </a:pP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** </a:t>
            </a:r>
            <a:r>
              <a:rPr lang="pt-BR" sz="1600" dirty="0">
                <a:solidFill>
                  <a:prstClr val="black"/>
                </a:solidFill>
                <a:latin typeface="Times New Roman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Licenças de Exportação para Armas de Fogo (Categorias I, II, III) requerem documentação adicional</a:t>
            </a:r>
            <a:endParaRPr lang="en-US" sz="1600" dirty="0">
              <a:solidFill>
                <a:prstClr val="black"/>
              </a:solidFill>
              <a:latin typeface="Times New Roman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86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304800" y="1600200"/>
            <a:ext cx="4140926" cy="4931319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r>
              <a:rPr lang="pt-BR" sz="1800" dirty="0">
                <a:latin typeface="Times New Roman" charset="0"/>
              </a:rPr>
              <a:t>Requer a aprovação do DDTC para reexportar, </a:t>
            </a:r>
            <a:r>
              <a:rPr lang="pt-BR" sz="1800" dirty="0" err="1">
                <a:latin typeface="Times New Roman" charset="0"/>
              </a:rPr>
              <a:t>retransferir</a:t>
            </a:r>
            <a:r>
              <a:rPr lang="pt-BR" sz="1800" dirty="0">
                <a:latin typeface="Times New Roman" charset="0"/>
              </a:rPr>
              <a:t>, destruir ou alterar o uso final ou o usuário </a:t>
            </a:r>
            <a:r>
              <a:rPr lang="pt-BR" sz="1800" dirty="0" smtClean="0">
                <a:latin typeface="Times New Roman" charset="0"/>
              </a:rPr>
              <a:t>final</a:t>
            </a:r>
          </a:p>
          <a:p>
            <a:r>
              <a:rPr lang="pt-BR" sz="1800" dirty="0">
                <a:latin typeface="Times New Roman" charset="0"/>
              </a:rPr>
              <a:t>A solicitação pode vir </a:t>
            </a:r>
            <a:r>
              <a:rPr lang="pt-BR" sz="1800" dirty="0" smtClean="0">
                <a:latin typeface="Times New Roman" charset="0"/>
              </a:rPr>
              <a:t>da empresa dos </a:t>
            </a:r>
            <a:r>
              <a:rPr lang="pt-BR" sz="1800" dirty="0">
                <a:latin typeface="Times New Roman" charset="0"/>
              </a:rPr>
              <a:t>EUA ou do usuário final </a:t>
            </a:r>
            <a:r>
              <a:rPr lang="pt-BR" sz="1800" dirty="0" smtClean="0">
                <a:latin typeface="Times New Roman" charset="0"/>
              </a:rPr>
              <a:t>estrangeiro</a:t>
            </a:r>
          </a:p>
          <a:p>
            <a:r>
              <a:rPr lang="pt-BR" sz="1800" dirty="0">
                <a:latin typeface="Times New Roman" charset="0"/>
              </a:rPr>
              <a:t>Deve atender aos requisitos de 22 CFR 123.9 (c</a:t>
            </a:r>
            <a:r>
              <a:rPr lang="pt-BR" sz="1800" dirty="0" smtClean="0">
                <a:latin typeface="Times New Roman" charset="0"/>
              </a:rPr>
              <a:t>)</a:t>
            </a:r>
          </a:p>
          <a:p>
            <a:r>
              <a:rPr lang="pt-BR" sz="1800" dirty="0">
                <a:latin typeface="Times New Roman" charset="0"/>
              </a:rPr>
              <a:t>Exceção para a OTAN </a:t>
            </a:r>
            <a:r>
              <a:rPr lang="pt-BR" sz="1800" dirty="0" smtClean="0">
                <a:latin typeface="Times New Roman" charset="0"/>
              </a:rPr>
              <a:t>(Governo </a:t>
            </a:r>
            <a:r>
              <a:rPr lang="pt-BR" sz="1800" dirty="0">
                <a:latin typeface="Times New Roman" charset="0"/>
              </a:rPr>
              <a:t>e </a:t>
            </a:r>
            <a:r>
              <a:rPr lang="pt-BR" sz="1800" dirty="0" smtClean="0">
                <a:latin typeface="Times New Roman" charset="0"/>
              </a:rPr>
              <a:t>Agências</a:t>
            </a:r>
            <a:r>
              <a:rPr lang="pt-BR" sz="1800" dirty="0">
                <a:latin typeface="Times New Roman" charset="0"/>
              </a:rPr>
              <a:t>), Austrália, Nova Zelândia, Japão, Coréia do Sul (22 CFR 123.9 (e</a:t>
            </a:r>
            <a:r>
              <a:rPr lang="pt-BR" sz="1800" dirty="0" smtClean="0">
                <a:latin typeface="Times New Roman" charset="0"/>
              </a:rPr>
              <a:t>))</a:t>
            </a:r>
          </a:p>
          <a:p>
            <a:r>
              <a:rPr lang="pt-BR" sz="1800" dirty="0">
                <a:latin typeface="Times New Roman" charset="0"/>
              </a:rPr>
              <a:t>Pedido feito por escrito e submetido a: </a:t>
            </a:r>
            <a:r>
              <a:rPr lang="pt-BR" sz="1800" dirty="0" smtClean="0">
                <a:latin typeface="Times New Roman" charset="0"/>
              </a:rPr>
              <a:t>	</a:t>
            </a: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PM/DDTC, SA-1, 12</a:t>
            </a:r>
            <a:r>
              <a:rPr lang="en-US" sz="1400" baseline="30000" dirty="0" smtClean="0">
                <a:solidFill>
                  <a:srgbClr val="C00000"/>
                </a:solidFill>
                <a:latin typeface="Times New Roman" charset="0"/>
              </a:rPr>
              <a:t>th</a:t>
            </a: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 Floor</a:t>
            </a:r>
            <a:endParaRPr lang="en-US" sz="1200" dirty="0" smtClean="0">
              <a:solidFill>
                <a:srgbClr val="C00000"/>
              </a:solidFill>
              <a:latin typeface="Times New Roman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	Directorate of Defense Trade Controls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  <a:latin typeface="Times New Roman" charset="0"/>
              </a:rPr>
              <a:t>	</a:t>
            </a: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Bureau of Political Military Affairs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  <a:latin typeface="Times New Roman" charset="0"/>
              </a:rPr>
              <a:t>	</a:t>
            </a: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U.S. Department of State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C00000"/>
                </a:solidFill>
                <a:latin typeface="Times New Roman" charset="0"/>
              </a:rPr>
              <a:t>	</a:t>
            </a:r>
            <a:r>
              <a:rPr lang="en-US" sz="1400" dirty="0" smtClean="0">
                <a:solidFill>
                  <a:srgbClr val="C00000"/>
                </a:solidFill>
                <a:latin typeface="Times New Roman" charset="0"/>
              </a:rPr>
              <a:t>Washington, D.C. 20522-0112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>
              <a:latin typeface="Times New Roman" charset="0"/>
            </a:endParaRPr>
          </a:p>
        </p:txBody>
      </p:sp>
      <p:sp>
        <p:nvSpPr>
          <p:cNvPr id="5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4676502" y="1717674"/>
            <a:ext cx="4323806" cy="3951288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pt-BR" sz="2000" dirty="0">
                <a:latin typeface="Times New Roman" charset="0"/>
              </a:rPr>
              <a:t>A solicitação de reexportação / </a:t>
            </a:r>
            <a:r>
              <a:rPr lang="pt-BR" sz="2000" dirty="0" err="1">
                <a:latin typeface="Times New Roman" charset="0"/>
              </a:rPr>
              <a:t>retransferência</a:t>
            </a:r>
            <a:r>
              <a:rPr lang="pt-BR" sz="2000" dirty="0">
                <a:latin typeface="Times New Roman" charset="0"/>
              </a:rPr>
              <a:t> deve conter</a:t>
            </a:r>
            <a:r>
              <a:rPr lang="en-US" sz="2000" dirty="0" smtClean="0">
                <a:solidFill>
                  <a:schemeClr val="tx1"/>
                </a:solidFill>
                <a:latin typeface="Times New Roman" charset="0"/>
              </a:rPr>
              <a:t>: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Descrição da mercadoria com as categorias USML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Quantidade e Valor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Ordem de compra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Descrição do uso final antigo / novo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Descrição do usuário final antigo / novo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Detalhe narrativa / explicação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Dados técnicos</a:t>
            </a:r>
          </a:p>
          <a:p>
            <a:pPr marL="685800" lvl="1"/>
            <a:r>
              <a:rPr lang="pt-BR" sz="1800" dirty="0">
                <a:latin typeface="Times New Roman" charset="0"/>
              </a:rPr>
              <a:t>Autorizações precedentes</a:t>
            </a:r>
          </a:p>
          <a:p>
            <a:pPr marL="685800" lvl="1"/>
            <a:r>
              <a:rPr lang="pt-BR" sz="1800" dirty="0" smtClean="0">
                <a:latin typeface="Times New Roman" charset="0"/>
              </a:rPr>
              <a:t>DSP-83 (caso necessário)</a:t>
            </a:r>
            <a:endParaRPr lang="pt-BR" sz="1800" dirty="0">
              <a:latin typeface="Times New Roman" charset="0"/>
            </a:endParaRPr>
          </a:p>
        </p:txBody>
      </p:sp>
      <p:sp>
        <p:nvSpPr>
          <p:cNvPr id="6" name="Title 10"/>
          <p:cNvSpPr>
            <a:spLocks noGrp="1"/>
          </p:cNvSpPr>
          <p:nvPr>
            <p:ph type="title"/>
          </p:nvPr>
        </p:nvSpPr>
        <p:spPr>
          <a:xfrm>
            <a:off x="457200" y="23098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b="1" dirty="0" err="1">
                <a:latin typeface="Times New Roman" charset="0"/>
                <a:cs typeface="Tahoma" pitchFamily="34" charset="0"/>
              </a:rPr>
              <a:t>Retransferência</a:t>
            </a:r>
            <a:r>
              <a:rPr lang="en-US" sz="4000" b="1" dirty="0">
                <a:latin typeface="Times New Roman" charset="0"/>
                <a:cs typeface="Tahoma" pitchFamily="34" charset="0"/>
              </a:rPr>
              <a:t> / </a:t>
            </a:r>
            <a:r>
              <a:rPr lang="en-US" sz="4000" b="1" dirty="0" err="1">
                <a:latin typeface="Times New Roman" charset="0"/>
                <a:cs typeface="Tahoma" pitchFamily="34" charset="0"/>
              </a:rPr>
              <a:t>Reexportação</a:t>
            </a:r>
            <a:r>
              <a:rPr lang="en-US" sz="4000" b="1" dirty="0">
                <a:latin typeface="Times New Roman" charset="0"/>
                <a:cs typeface="Tahoma" pitchFamily="34" charset="0"/>
              </a:rPr>
              <a:t> </a:t>
            </a:r>
            <a:endParaRPr lang="en-US" sz="4000" b="1" dirty="0">
              <a:solidFill>
                <a:schemeClr val="tx1"/>
              </a:solidFill>
              <a:latin typeface="Times New Roman" charset="0"/>
              <a:cs typeface="Tahoma" pitchFamily="34" charset="0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611781A6-EC9F-454E-8A97-786537FE4122}" type="slidenum">
              <a:rPr lang="en-US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1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mtClean="0">
                <a:solidFill>
                  <a:srgbClr val="1F497D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075E24D2-9859-4C86-AAA1-58531C06F551}" type="slidenum">
              <a:rPr lang="en-US" smtClean="0">
                <a:cs typeface="Times New Roman" panose="02020603050405020304" pitchFamily="18" charset="0"/>
              </a:rPr>
              <a:pPr>
                <a:defRPr/>
              </a:pPr>
              <a:t>13</a:t>
            </a:fld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228600"/>
            <a:ext cx="81534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pt-BR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Certificado de Não-Transferência e de Uso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(DSP-83)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7653" y="1798637"/>
            <a:ext cx="429935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Garante que o usuário final não irá </a:t>
            </a:r>
            <a:r>
              <a:rPr lang="pt-B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retransferir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revender ou descartar artigos de defesa sem a permissão do Governo dos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EUA</a:t>
            </a: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mínimo será necessário para exportações de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“Equipamento Militar Significativo” (SME) </a:t>
            </a:r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produtos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classificados</a:t>
            </a:r>
          </a:p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Assinado pelo usuário final e seu </a:t>
            </a:r>
            <a:r>
              <a:rPr lang="pt-B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governo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5657" y="1633405"/>
            <a:ext cx="3837619" cy="499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3025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657600" y="3048000"/>
            <a:ext cx="1905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ts val="600"/>
              </a:spcBef>
              <a:spcAft>
                <a:spcPts val="600"/>
              </a:spcAft>
            </a:pPr>
            <a:endParaRPr lang="en-US" sz="2400">
              <a:solidFill>
                <a:srgbClr val="0000FF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ts val="600"/>
              </a:spcBef>
              <a:spcAft>
                <a:spcPts val="600"/>
              </a:spcAft>
            </a:pPr>
            <a:endParaRPr lang="en-US" sz="2400">
              <a:solidFill>
                <a:srgbClr val="0000FF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3" name="Line 81"/>
          <p:cNvSpPr>
            <a:spLocks noChangeShapeType="1"/>
          </p:cNvSpPr>
          <p:nvPr/>
        </p:nvSpPr>
        <p:spPr bwMode="auto">
          <a:xfrm>
            <a:off x="5715000" y="160020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Line 86"/>
          <p:cNvSpPr>
            <a:spLocks noChangeShapeType="1"/>
          </p:cNvSpPr>
          <p:nvPr/>
        </p:nvSpPr>
        <p:spPr bwMode="auto">
          <a:xfrm>
            <a:off x="5715000" y="1676400"/>
            <a:ext cx="3429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5" name="Picture 89" descr="Se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9975" y="280988"/>
            <a:ext cx="192405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Line 90"/>
          <p:cNvSpPr>
            <a:spLocks noChangeShapeType="1"/>
          </p:cNvSpPr>
          <p:nvPr/>
        </p:nvSpPr>
        <p:spPr bwMode="auto">
          <a:xfrm>
            <a:off x="15875" y="1593850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2057" name="Line 91"/>
          <p:cNvSpPr>
            <a:spLocks noChangeShapeType="1"/>
          </p:cNvSpPr>
          <p:nvPr/>
        </p:nvSpPr>
        <p:spPr bwMode="auto">
          <a:xfrm>
            <a:off x="15875" y="1670050"/>
            <a:ext cx="3429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09599" y="2756690"/>
            <a:ext cx="7924799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Blue Lantern: </a:t>
            </a:r>
            <a:r>
              <a:rPr lang="en-US" sz="54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Monitoramento</a:t>
            </a:r>
            <a:r>
              <a:rPr lang="en-US" sz="5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 </a:t>
            </a:r>
            <a:r>
              <a:rPr lang="en-US" sz="54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Uso</a:t>
            </a:r>
            <a:r>
              <a:rPr lang="en-US" sz="5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Final</a:t>
            </a:r>
            <a:endParaRPr lang="en-US" sz="20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565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9296400" cy="1562101"/>
          </a:xfrm>
        </p:spPr>
        <p:txBody>
          <a:bodyPr>
            <a:noAutofit/>
          </a:bodyPr>
          <a:lstStyle/>
          <a:p>
            <a:r>
              <a:rPr lang="pt-BR" sz="3600" b="1" dirty="0"/>
              <a:t>Programas de Monitoramento de Uso-Final</a:t>
            </a:r>
            <a:endParaRPr lang="en-US" sz="3600" b="1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	</a:t>
            </a:r>
          </a:p>
          <a:p>
            <a:pPr marL="231775" lvl="0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			</a:t>
            </a:r>
            <a:r>
              <a:rPr lang="en-US" sz="2400" b="1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Blue Lantern</a:t>
            </a:r>
            <a:r>
              <a:rPr lang="en-US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–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Departamento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de Estado – Vendas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Comerciais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Diretas (</a:t>
            </a:r>
            <a:r>
              <a:rPr lang="pt-BR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Direct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pt-BR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Commercial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Sales – DCS) da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Lista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de Munições dos Estados Unidos da América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(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USML) relativo à artigos, tecnologias, serviços e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corretagem </a:t>
            </a:r>
          </a:p>
          <a:p>
            <a:pPr marL="231775" lvl="0" indent="-231775" fontAlgn="base">
              <a:spcBef>
                <a:spcPct val="0"/>
              </a:spcBef>
              <a:spcAft>
                <a:spcPct val="0"/>
              </a:spcAft>
              <a:buNone/>
            </a:pPr>
            <a:endParaRPr lang="en-US" dirty="0" smtClean="0"/>
          </a:p>
          <a:p>
            <a:pPr marL="231775" lvl="0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dirty="0">
                <a:solidFill>
                  <a:prstClr val="black"/>
                </a:solidFill>
                <a:cs typeface="Times New Roman" panose="02020603050405020304" pitchFamily="18" charset="0"/>
              </a:rPr>
              <a:t>			Golden Sentry -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Departamento de Defesa –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Escritório</a:t>
            </a:r>
          </a:p>
          <a:p>
            <a:pPr marL="231775" lvl="0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	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de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Ligação Militar – Vendas Militares a Estrangeiros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(</a:t>
            </a:r>
            <a:r>
              <a:rPr lang="pt-BR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Foreign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pt-BR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Military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Sales – FMS)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relativo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à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artigos de </a:t>
            </a:r>
            <a:r>
              <a:rPr lang="pt-BR" sz="2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		defesa </a:t>
            </a:r>
            <a:r>
              <a:rPr lang="pt-BR" sz="2400" dirty="0">
                <a:solidFill>
                  <a:prstClr val="black"/>
                </a:solidFill>
                <a:cs typeface="Times New Roman" panose="02020603050405020304" pitchFamily="18" charset="0"/>
              </a:rPr>
              <a:t>e serviços entre governos</a:t>
            </a:r>
            <a:endParaRPr lang="en-US" sz="2400" dirty="0" smtClean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231775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			</a:t>
            </a:r>
          </a:p>
          <a:p>
            <a:pPr marL="231775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			End-Use Checks</a:t>
            </a:r>
            <a:r>
              <a:rPr lang="en-US" sz="2400" dirty="0">
                <a:cs typeface="Times New Roman" panose="02020603050405020304" pitchFamily="18" charset="0"/>
              </a:rPr>
              <a:t> - </a:t>
            </a:r>
            <a:r>
              <a:rPr lang="pt-BR" sz="2400" dirty="0">
                <a:cs typeface="Times New Roman" panose="02020603050405020304" pitchFamily="18" charset="0"/>
              </a:rPr>
              <a:t>Departamento de Comércio – </a:t>
            </a:r>
            <a:r>
              <a:rPr lang="pt-BR" sz="2400" dirty="0" smtClean="0">
                <a:cs typeface="Times New Roman" panose="02020603050405020304" pitchFamily="18" charset="0"/>
              </a:rPr>
              <a:t>Itens</a:t>
            </a:r>
          </a:p>
          <a:p>
            <a:pPr marL="231775" indent="-231775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pt-BR" sz="2400" dirty="0">
                <a:cs typeface="Times New Roman" panose="02020603050405020304" pitchFamily="18" charset="0"/>
              </a:rPr>
              <a:t>	</a:t>
            </a:r>
            <a:r>
              <a:rPr lang="pt-BR" sz="2400" dirty="0" smtClean="0">
                <a:cs typeface="Times New Roman" panose="02020603050405020304" pitchFamily="18" charset="0"/>
              </a:rPr>
              <a:t>		de </a:t>
            </a:r>
            <a:r>
              <a:rPr lang="pt-BR" sz="2400" dirty="0">
                <a:cs typeface="Times New Roman" panose="02020603050405020304" pitchFamily="18" charset="0"/>
              </a:rPr>
              <a:t>uso dual e munições nos itens da Lista de Controle </a:t>
            </a:r>
            <a:r>
              <a:rPr lang="pt-BR" sz="2400" dirty="0" smtClean="0">
                <a:cs typeface="Times New Roman" panose="02020603050405020304" pitchFamily="18" charset="0"/>
              </a:rPr>
              <a:t>		de </a:t>
            </a:r>
            <a:r>
              <a:rPr lang="pt-BR" sz="2400" dirty="0">
                <a:cs typeface="Times New Roman" panose="02020603050405020304" pitchFamily="18" charset="0"/>
              </a:rPr>
              <a:t>Comércio (CCL) e “Série 600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5" name="Picture 95" descr="Se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969" y="1988156"/>
            <a:ext cx="1235463" cy="113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\\Sunrise06\STR\POL\SMEDER\General Office Stuff\Graphics and Logos\Govt Logos\DoD 2x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5969" y="3352800"/>
            <a:ext cx="12354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seeker401.files.wordpress.com/2010/02/600px-us-deptofcommerce-seal-svg.png?w=497&amp;h=4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9542" y="4876800"/>
            <a:ext cx="1224058" cy="117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0" y="1371600"/>
            <a:ext cx="914400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05752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576754"/>
            <a:ext cx="8763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Pedidos de </a:t>
            </a:r>
            <a:r>
              <a:rPr lang="pt-BR" sz="2400" dirty="0" err="1">
                <a:solidFill>
                  <a:prstClr val="black"/>
                </a:solidFill>
                <a:latin typeface="Times New Roman" pitchFamily="18" charset="0"/>
              </a:rPr>
              <a:t>pré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-licença, pós-licença e pós-embarque ou cheques para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endParaRPr lang="en-US" sz="28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verificar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as </a:t>
            </a:r>
            <a:r>
              <a:rPr lang="pt-BR" sz="2400" i="1" dirty="0" err="1" smtClean="0">
                <a:solidFill>
                  <a:prstClr val="black"/>
                </a:solidFill>
                <a:latin typeface="Times New Roman" pitchFamily="18" charset="0"/>
              </a:rPr>
              <a:t>bona</a:t>
            </a:r>
            <a:r>
              <a:rPr lang="pt-BR" sz="2400" i="1" dirty="0" smtClean="0">
                <a:solidFill>
                  <a:prstClr val="black"/>
                </a:solidFill>
                <a:latin typeface="Times New Roman" pitchFamily="18" charset="0"/>
              </a:rPr>
              <a:t> fides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de destinatários estrangeiros e usuários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finais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confirmar recebimento e disposição de artigos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exportados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</a:rPr>
              <a:t>confirmar o uso final e a conformidade com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</a:rPr>
              <a:t>as condições</a:t>
            </a:r>
            <a:endParaRPr lang="en-US" sz="2400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165755"/>
            <a:ext cx="7162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Blue 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Lantern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Programa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 </a:t>
            </a:r>
            <a:r>
              <a:rPr lang="en-US" sz="32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Monitoramento</a:t>
            </a:r>
            <a:r>
              <a:rPr lang="en-US" sz="32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de </a:t>
            </a:r>
            <a:endParaRPr lang="en-US" sz="32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Uso</a:t>
            </a:r>
            <a:r>
              <a:rPr lang="en-US" sz="32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-Final</a:t>
            </a:r>
            <a:endParaRPr lang="en-US" sz="32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 descr="C:\Users\SwingleSJ\AppData\Local\Microsoft\Windows\Temporary Internet Files\Content.Outlook\2NVD9O5P\DDTC 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96200" y="83161"/>
            <a:ext cx="1344601" cy="136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45123" y="4846515"/>
            <a:ext cx="8001000" cy="1554284"/>
          </a:xfrm>
          <a:prstGeom prst="rect">
            <a:avLst/>
          </a:prstGeom>
          <a:gradFill flip="none" rotWithShape="1">
            <a:gsLst>
              <a:gs pos="0">
                <a:srgbClr val="000066">
                  <a:tint val="66000"/>
                  <a:satMod val="160000"/>
                </a:srgbClr>
              </a:gs>
              <a:gs pos="50000">
                <a:srgbClr val="000066">
                  <a:tint val="44500"/>
                  <a:satMod val="160000"/>
                </a:srgbClr>
              </a:gs>
              <a:gs pos="100000">
                <a:srgbClr val="000066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846515"/>
            <a:ext cx="79892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i="1" dirty="0">
                <a:solidFill>
                  <a:srgbClr val="000066"/>
                </a:solidFill>
                <a:latin typeface="Times New Roman" pitchFamily="18" charset="0"/>
              </a:rPr>
              <a:t>A lei americana exige que o monitoramento seja </a:t>
            </a:r>
            <a:r>
              <a:rPr lang="pt-BR" sz="2400" i="1" dirty="0" smtClean="0">
                <a:solidFill>
                  <a:srgbClr val="000066"/>
                </a:solidFill>
                <a:latin typeface="Times New Roman" pitchFamily="18" charset="0"/>
              </a:rPr>
              <a:t>realizado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i="1" dirty="0">
                <a:solidFill>
                  <a:srgbClr val="000066"/>
                </a:solidFill>
                <a:latin typeface="Times New Roman" pitchFamily="18" charset="0"/>
              </a:rPr>
              <a:t>Mais de 14,400 verificações desde </a:t>
            </a:r>
            <a:r>
              <a:rPr lang="pt-BR" sz="2400" i="1" dirty="0" smtClean="0">
                <a:solidFill>
                  <a:srgbClr val="000066"/>
                </a:solidFill>
                <a:latin typeface="Times New Roman" pitchFamily="18" charset="0"/>
              </a:rPr>
              <a:t>1990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i="1" dirty="0">
                <a:solidFill>
                  <a:srgbClr val="000066"/>
                </a:solidFill>
                <a:latin typeface="Times New Roman" pitchFamily="18" charset="0"/>
              </a:rPr>
              <a:t>É realizado entre 80-100 países ao longo do </a:t>
            </a:r>
            <a:r>
              <a:rPr lang="pt-BR" sz="2400" i="1" dirty="0" smtClean="0">
                <a:solidFill>
                  <a:srgbClr val="000066"/>
                </a:solidFill>
                <a:latin typeface="Times New Roman" pitchFamily="18" charset="0"/>
              </a:rPr>
              <a:t>ano</a:t>
            </a:r>
          </a:p>
        </p:txBody>
      </p:sp>
    </p:spTree>
    <p:extLst>
      <p:ext uri="{BB962C8B-B14F-4D97-AF65-F5344CB8AC3E}">
        <p14:creationId xmlns:p14="http://schemas.microsoft.com/office/powerpoint/2010/main" xmlns="" val="29364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57200" y="1676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24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Todas as verificações são selecionadas e visadas </a:t>
            </a:r>
            <a:r>
              <a:rPr lang="pt-B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- não </a:t>
            </a:r>
            <a:r>
              <a:rPr lang="pt-BR" sz="2400" b="1" dirty="0">
                <a:solidFill>
                  <a:srgbClr val="FF0000"/>
                </a:solidFill>
                <a:latin typeface="Times New Roman" pitchFamily="18" charset="0"/>
                <a:cs typeface="Times New Roman" panose="02020603050405020304" pitchFamily="18" charset="0"/>
              </a:rPr>
              <a:t>aleatórias.</a:t>
            </a:r>
            <a:endParaRPr lang="en-US" sz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36,092 licenças de exportação em 2016 </a:t>
            </a:r>
            <a:endParaRPr lang="pt-BR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429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Blue </a:t>
            </a:r>
            <a:r>
              <a:rPr lang="pt-BR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Lantern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em 92 países (1.2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%)</a:t>
            </a:r>
          </a:p>
          <a:p>
            <a:pPr marL="800100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Uma verificação pode ser gerada por: </a:t>
            </a:r>
            <a:endParaRPr lang="pt-BR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sz="8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Entrada </a:t>
            </a:r>
            <a:r>
              <a:rPr lang="pt-BR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na Lista de Observação (</a:t>
            </a:r>
            <a:r>
              <a:rPr lang="pt-BR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Watch</a:t>
            </a:r>
            <a:r>
              <a:rPr lang="pt-BR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List</a:t>
            </a:r>
            <a:r>
              <a:rPr lang="pt-BR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 marL="8001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pt-BR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Avaliação </a:t>
            </a:r>
            <a:r>
              <a:rPr lang="pt-BR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de analistas com base em fatores de risco/sinalizadores de aviso (</a:t>
            </a:r>
            <a:r>
              <a:rPr lang="pt-BR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warning</a:t>
            </a:r>
            <a:r>
              <a:rPr lang="pt-BR" sz="20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pt-BR" sz="20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flags</a:t>
            </a:r>
            <a:r>
              <a:rPr lang="pt-BR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 marL="4572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en-US" sz="12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Referrals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1152525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pt-BR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Agentes de licenciamento e </a:t>
            </a:r>
            <a:r>
              <a:rPr lang="pt-BR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conformidade</a:t>
            </a:r>
          </a:p>
          <a:p>
            <a:pPr marL="1152525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pt-BR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Escritórios regionais e funcionais do Departamento de </a:t>
            </a:r>
            <a:r>
              <a:rPr lang="pt-BR" sz="16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Estado</a:t>
            </a:r>
          </a:p>
          <a:p>
            <a:pPr marL="1152525" lvl="1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pt-BR" sz="16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Outras agências do USG (por exemplo, Departamento de Defesa)</a:t>
            </a:r>
            <a:endParaRPr lang="en-US" sz="20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47800" y="228600"/>
            <a:ext cx="6248400" cy="112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Visado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/</a:t>
            </a:r>
            <a:r>
              <a:rPr lang="en-US" sz="3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Selecionado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 </a:t>
            </a:r>
            <a:endParaRPr lang="en-US" sz="36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Não</a:t>
            </a:r>
            <a:r>
              <a:rPr lang="en-US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Aleatório</a:t>
            </a:r>
            <a:endParaRPr lang="en-US" sz="36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71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447800" y="410309"/>
            <a:ext cx="6248400" cy="6858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Lista de Observação/ </a:t>
            </a:r>
            <a:r>
              <a:rPr lang="pt-BR" sz="3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Watch</a:t>
            </a:r>
            <a:r>
              <a:rPr lang="pt-BR" sz="3600" b="1" dirty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pt-BR" sz="3600" b="1" dirty="0" err="1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List</a:t>
            </a:r>
            <a:endParaRPr lang="en-US" sz="3600" b="1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752600"/>
            <a:ext cx="822960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Todos os solicitantes são checados diante da lista de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verificação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Mais de </a:t>
            </a:r>
            <a:r>
              <a:rPr lang="pt-BR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170.000</a:t>
            </a: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entradas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ativas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 de suspeito para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sancionado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Compilado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várias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fontes</a:t>
            </a:r>
            <a:endParaRPr lang="en-US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Seleção interna e ferramenta deliberativa apenas para uso de DDTC; O DDTC pode adicionar / inativar entradas a seu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critério</a:t>
            </a:r>
          </a:p>
          <a:p>
            <a:pPr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Aparência da entidade </a:t>
            </a:r>
            <a:r>
              <a:rPr lang="pt-BR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Watch-Listed</a:t>
            </a: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no aplicativo de licença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 </a:t>
            </a:r>
            <a:r>
              <a:rPr lang="pt-BR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fluxo de </a:t>
            </a:r>
            <a:r>
              <a:rPr lang="pt-BR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trabalho</a:t>
            </a:r>
          </a:p>
          <a:p>
            <a:pPr lvl="1"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Analista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avaliar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risco</a:t>
            </a:r>
            <a:endParaRPr lang="en-US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  <a:buFontTx/>
              <a:buChar char="•"/>
            </a:pPr>
            <a:r>
              <a:rPr lang="pt-BR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Pode levar a uma verificação do Programa Blue </a:t>
            </a:r>
            <a:r>
              <a:rPr lang="pt-BR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Lantern</a:t>
            </a:r>
            <a:endParaRPr lang="en-US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z="1200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29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z="1200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228837"/>
              </p:ext>
            </p:extLst>
          </p:nvPr>
        </p:nvGraphicFramePr>
        <p:xfrm>
          <a:off x="304800" y="4215050"/>
          <a:ext cx="8305800" cy="204072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621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4364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872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USML Category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Licenses Checked</a:t>
                      </a:r>
                      <a:endParaRPr lang="en-US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85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Firearms (I)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943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Aircraft (VII)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91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Fire &amp; Control/Night Vision (XII)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447800" y="152400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Blue </a:t>
            </a:r>
            <a:r>
              <a:rPr lang="pt-BR" sz="3600" b="1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Lanterns</a:t>
            </a: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no Brasil </a:t>
            </a:r>
            <a:endParaRPr lang="pt-BR" sz="36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2012-2016)</a:t>
            </a:r>
            <a:endParaRPr lang="en-US" sz="36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65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licenças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foram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verificadas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23 pre-</a:t>
            </a:r>
            <a:r>
              <a:rPr lang="en-US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licenças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42 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licenças após envio da mercadoria </a:t>
            </a:r>
            <a:endParaRPr lang="pt-BR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Das 65 licenças 3 foram fechadas como “desfavorável” </a:t>
            </a:r>
            <a:endParaRPr lang="pt-BR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	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isso representa 5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%)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 media global de “desfavorável” em 2016 foi de 25%</a:t>
            </a:r>
            <a:endParaRPr lang="en-US" sz="12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444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001000" cy="1219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Missão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 do DDTC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8229600" cy="4343400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Avançar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segurança nacional dos EUA e a política externa através do licenciamento de vendas comerciais diretas em artigos de defesa e o desenvolvimento e aplicação de leis, regulamentos e políticas de controle de exportação do comércio de defesa.</a:t>
            </a:r>
          </a:p>
          <a:p>
            <a:pPr>
              <a:lnSpc>
                <a:spcPct val="80000"/>
              </a:lnSpc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Preocupações: nações hostis, grupos terroristas e </a:t>
            </a:r>
            <a:r>
              <a:rPr lang="pt-BR" dirty="0" smtClean="0">
                <a:latin typeface="Times New Roman" pitchFamily="18" charset="0"/>
                <a:cs typeface="Times New Roman" pitchFamily="18" charset="0"/>
              </a:rPr>
              <a:t>outros que </a:t>
            </a:r>
            <a:r>
              <a:rPr lang="pt-BR" dirty="0">
                <a:latin typeface="Times New Roman" pitchFamily="18" charset="0"/>
                <a:cs typeface="Times New Roman" pitchFamily="18" charset="0"/>
              </a:rPr>
              <a:t>querem artigos e tecnologias de defesa dos EUA.</a:t>
            </a:r>
          </a:p>
          <a:p>
            <a:pPr>
              <a:lnSpc>
                <a:spcPct val="80000"/>
              </a:lnSpc>
            </a:pPr>
            <a:endParaRPr lang="pt-BR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pt-BR" dirty="0">
                <a:latin typeface="Times New Roman" pitchFamily="18" charset="0"/>
                <a:cs typeface="Times New Roman" pitchFamily="18" charset="0"/>
              </a:rPr>
              <a:t>Controles de exportação são fundamentais para derrotar essa ameaça e salvaguardar a segurança nacional.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6091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441938" y="222738"/>
            <a:ext cx="6248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sz="3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Contact Information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" y="1524000"/>
            <a:ext cx="8839200" cy="52451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endParaRPr lang="en-US" sz="1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None/>
            </a:pPr>
            <a:endParaRPr lang="en-US" sz="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r>
              <a:rPr lang="en-US" sz="1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General </a:t>
            </a:r>
            <a:r>
              <a:rPr lang="en-US" sz="18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8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nquiries:</a:t>
            </a: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DDTC website: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www.pmddtc.state.gov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E-mail: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DDTCResponseTeam@state.gov</a:t>
            </a:r>
            <a:endParaRPr lang="en-U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algn="ctr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Telephone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	+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1-202-663-1282</a:t>
            </a:r>
          </a:p>
          <a:p>
            <a:pPr marL="231775" indent="-231775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endParaRPr lang="en-US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31775" indent="-231775" fontAlgn="base">
              <a:lnSpc>
                <a:spcPct val="90000"/>
              </a:lnSpc>
              <a:spcAft>
                <a:spcPct val="0"/>
              </a:spcAft>
              <a:buFont typeface="Arial" pitchFamily="34" charset="0"/>
              <a:buNone/>
            </a:pPr>
            <a:endParaRPr lang="en-US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z="1200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0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79612" y="1483666"/>
            <a:ext cx="3733800" cy="4724400"/>
          </a:xfrm>
          <a:prstGeom prst="rect">
            <a:avLst/>
          </a:prstGeom>
          <a:gradFill flip="none" rotWithShape="1">
            <a:gsLst>
              <a:gs pos="0">
                <a:srgbClr val="000066">
                  <a:tint val="66000"/>
                  <a:satMod val="160000"/>
                </a:srgbClr>
              </a:gs>
              <a:gs pos="50000">
                <a:srgbClr val="000066">
                  <a:tint val="44500"/>
                  <a:satMod val="160000"/>
                </a:srgbClr>
              </a:gs>
              <a:gs pos="100000">
                <a:srgbClr val="000066">
                  <a:tint val="23500"/>
                  <a:satMod val="160000"/>
                </a:srgbClr>
              </a:gs>
            </a:gsLst>
            <a:lin ang="16200000" scaled="1"/>
            <a:tileRect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05350" y="1531291"/>
            <a:ext cx="3810000" cy="4724401"/>
          </a:xfrm>
          <a:prstGeom prst="rect">
            <a:avLst/>
          </a:prstGeom>
          <a:gradFill flip="none" rotWithShape="1">
            <a:gsLst>
              <a:gs pos="0">
                <a:srgbClr val="000066">
                  <a:tint val="66000"/>
                  <a:satMod val="160000"/>
                </a:srgbClr>
              </a:gs>
              <a:gs pos="50000">
                <a:srgbClr val="000066">
                  <a:tint val="44500"/>
                  <a:satMod val="160000"/>
                </a:srgbClr>
              </a:gs>
              <a:gs pos="100000">
                <a:srgbClr val="000066">
                  <a:tint val="23500"/>
                  <a:satMod val="160000"/>
                </a:srgbClr>
              </a:gs>
            </a:gsLst>
            <a:lin ang="16200000" scaled="1"/>
            <a:tileRect/>
          </a:gra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1905000"/>
            <a:ext cx="3505199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Comercial</a:t>
            </a:r>
            <a:endParaRPr lang="en-US" sz="3200" b="1" dirty="0" smtClean="0">
              <a:solidFill>
                <a:srgbClr val="000066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i="1" dirty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(</a:t>
            </a:r>
            <a:r>
              <a:rPr lang="en-US" sz="2000" i="1" dirty="0" err="1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Vendas</a:t>
            </a:r>
            <a:r>
              <a:rPr lang="en-US" sz="2000" i="1" dirty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Comerciais</a:t>
            </a:r>
            <a:r>
              <a:rPr lang="en-US" sz="2000" i="1" dirty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sz="2000" i="1" dirty="0" err="1" smtClean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Diretas</a:t>
            </a:r>
            <a:r>
              <a:rPr lang="en-US" sz="2000" i="1" dirty="0" smtClean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Regulamentos 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sobre Tráfico 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Internacional de 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Armas (ITAR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4763" indent="-227013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pt-BR" sz="1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Lista de </a:t>
            </a:r>
            <a:r>
              <a:rPr lang="pt-BR" sz="1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Municões</a:t>
            </a:r>
            <a:r>
              <a:rPr lang="pt-BR" sz="1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dos Estados Unidos (</a:t>
            </a:r>
            <a:r>
              <a:rPr lang="pt-BR" sz="1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USML)</a:t>
            </a:r>
            <a:endParaRPr lang="en-US" sz="1400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228572" indent="-228572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Regulamentos de Administração de Exportação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(EAR)</a:t>
            </a:r>
          </a:p>
          <a:p>
            <a:pPr marL="228572" indent="-228572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pt-BR" sz="1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Lista de Controle de Comércio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(CCL)</a:t>
            </a: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79612" y="22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Canais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Comerciais</a:t>
            </a:r>
            <a:r>
              <a:rPr lang="en-US" sz="4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4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Autoridades</a:t>
            </a:r>
            <a:endParaRPr lang="en-US" sz="4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4A253FC7-4C06-40C3-843E-6AD2FAC0CCD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015335"/>
            <a:ext cx="807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2400" b="1" i="1" u="sng" dirty="0">
                <a:solidFill>
                  <a:prstClr val="black"/>
                </a:solidFill>
                <a:latin typeface="Times New Roman" pitchFamily="18" charset="0"/>
              </a:rPr>
              <a:t>Política de Transferência de Armas Convencionais</a:t>
            </a:r>
            <a:endParaRPr lang="en-US" sz="2400" b="1" i="1" u="sng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38700" y="1958638"/>
            <a:ext cx="35433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err="1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Governo</a:t>
            </a:r>
            <a:r>
              <a:rPr lang="en-US" sz="3200" b="1" dirty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 para </a:t>
            </a:r>
            <a:r>
              <a:rPr lang="en-US" sz="32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anose="02020603050405020304" pitchFamily="18" charset="0"/>
              </a:rPr>
              <a:t>Governo</a:t>
            </a:r>
            <a:endParaRPr lang="en-US" sz="3200" b="1" dirty="0" smtClean="0">
              <a:solidFill>
                <a:srgbClr val="000066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Vendas Militares Estrangeiras (</a:t>
            </a:r>
            <a:r>
              <a:rPr lang="pt-BR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Foreign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pt-BR" sz="2400" dirty="0" err="1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Military</a:t>
            </a:r>
            <a:r>
              <a:rPr lang="pt-BR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 Sales - FMS</a:t>
            </a:r>
            <a:r>
              <a:rPr lang="pt-BR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)</a:t>
            </a:r>
          </a:p>
          <a:p>
            <a:pPr marL="228572" indent="-228572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Security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Assistance</a:t>
            </a:r>
          </a:p>
        </p:txBody>
      </p:sp>
    </p:spTree>
    <p:extLst>
      <p:ext uri="{BB962C8B-B14F-4D97-AF65-F5344CB8AC3E}">
        <p14:creationId xmlns:p14="http://schemas.microsoft.com/office/powerpoint/2010/main" xmlns="" val="75702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8" y="152400"/>
            <a:ext cx="9220200" cy="1143000"/>
          </a:xfrm>
        </p:spPr>
        <p:txBody>
          <a:bodyPr>
            <a:normAutofit fontScale="90000"/>
          </a:bodyPr>
          <a:lstStyle/>
          <a:p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Regulamentos 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Primários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Controle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pt-B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Exportação </a:t>
            </a:r>
            <a:r>
              <a:rPr lang="pt-B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 EUA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238751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D6B95-CD90-42D7-9A23-F16B2F710E9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Bent-Up Arrow 13"/>
          <p:cNvSpPr>
            <a:spLocks/>
          </p:cNvSpPr>
          <p:nvPr/>
        </p:nvSpPr>
        <p:spPr>
          <a:xfrm rot="5400000">
            <a:off x="2894427" y="4192172"/>
            <a:ext cx="1709225" cy="2468880"/>
          </a:xfrm>
          <a:prstGeom prst="bentUpArrow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524001" y="5257800"/>
            <a:ext cx="2225038" cy="101873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>
                <a:solidFill>
                  <a:srgbClr val="1F497D"/>
                </a:solidFill>
              </a:rPr>
              <a:t>Atualização da </a:t>
            </a:r>
            <a:r>
              <a:rPr lang="pt-BR" sz="1600" dirty="0" smtClean="0">
                <a:solidFill>
                  <a:srgbClr val="1F497D"/>
                </a:solidFill>
              </a:rPr>
              <a:t>Regulamentação</a:t>
            </a:r>
            <a:endParaRPr lang="en-US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70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47800" y="228600"/>
            <a:ext cx="6400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1pPr>
            <a:lvl2pPr algn="ctr"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2pPr>
            <a:lvl3pPr algn="ctr"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3pPr>
            <a:lvl4pPr algn="ctr"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4pPr>
            <a:lvl5pPr algn="ctr"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t-BR" altLang="en-US" sz="4000" b="1" dirty="0">
                <a:solidFill>
                  <a:prstClr val="black"/>
                </a:solidFill>
              </a:rPr>
              <a:t>Categorias da Lista de Munições dos EUA (USML)</a:t>
            </a:r>
            <a:endParaRPr lang="en-US" altLang="en-US" sz="40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7800" y="1752600"/>
            <a:ext cx="7970400" cy="372931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>
                <a:solidFill>
                  <a:schemeClr val="bg2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3550" indent="-4635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86360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2065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fontAlgn="base">
              <a:lnSpc>
                <a:spcPct val="90000"/>
              </a:lnSpc>
              <a:spcAft>
                <a:spcPct val="0"/>
              </a:spcAft>
              <a:buFontTx/>
              <a:buNone/>
            </a:pPr>
            <a:endParaRPr lang="en-US" altLang="en-US" sz="1800">
              <a:solidFill>
                <a:srgbClr val="333399"/>
              </a:solidFill>
            </a:endParaRPr>
          </a:p>
        </p:txBody>
      </p:sp>
      <p:graphicFrame>
        <p:nvGraphicFramePr>
          <p:cNvPr id="5" name="Group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75025870"/>
              </p:ext>
            </p:extLst>
          </p:nvPr>
        </p:nvGraphicFramePr>
        <p:xfrm>
          <a:off x="228600" y="1752600"/>
          <a:ext cx="8839200" cy="5053834"/>
        </p:xfrm>
        <a:graphic>
          <a:graphicData uri="http://schemas.openxmlformats.org/drawingml/2006/table">
            <a:tbl>
              <a:tblPr/>
              <a:tblGrid>
                <a:gridCol w="6629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566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0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093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Armas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de Fogo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Controle de Incêndio / Visão Noturna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Armamentos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XIII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Equipamento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Auxiliar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III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Munições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Artilharia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XIV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Agentes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Toxicológicos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435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IV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Mísseis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Foguetes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e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Torpedos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XV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Sistemas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de Naves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Espaciais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V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Explosivos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Propelentes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XVI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Armas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Nucleares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VI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Embarcações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Navais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XVII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Artigos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Classificados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VII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Tanques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Veículos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XVIII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Armas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de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Energia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Dirigidas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VIII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Aeronaves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XIX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Motores de Turbina a Gás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IX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Treinamento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Militar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e Equip.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Embarcações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Submersíveis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Equipamentos de Proteção Pessoal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XXI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Artigos</a:t>
                      </a: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Diversos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2325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XI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</a:rPr>
                        <a:t>Eletrônicos</a:t>
                      </a: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z="1200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09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1524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Lista de </a:t>
            </a:r>
            <a:r>
              <a:rPr lang="pt-BR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Munições </a:t>
            </a: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– </a:t>
            </a:r>
            <a:endParaRPr lang="pt-BR" sz="3600" b="1" dirty="0" smtClean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3600" b="1" dirty="0" smtClean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Exportações Comerciais para o </a:t>
            </a:r>
            <a:r>
              <a:rPr lang="pt-BR" sz="3600" b="1" dirty="0">
                <a:solidFill>
                  <a:prstClr val="black"/>
                </a:solidFill>
                <a:latin typeface="Times New Roman" pitchFamily="18" charset="0"/>
                <a:cs typeface="Times New Roman" panose="02020603050405020304" pitchFamily="18" charset="0"/>
              </a:rPr>
              <a:t>Brasil</a:t>
            </a:r>
            <a:endParaRPr lang="en-US" sz="3600" b="1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264" y="1676400"/>
            <a:ext cx="8729472" cy="286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7013" indent="-227013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0295243"/>
              </p:ext>
            </p:extLst>
          </p:nvPr>
        </p:nvGraphicFramePr>
        <p:xfrm>
          <a:off x="76201" y="1381082"/>
          <a:ext cx="8860535" cy="4762501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133918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186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1421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266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965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53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3938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kumimoji="0" lang="en-US" sz="1400" b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(Jan 1-Dez 31)</a:t>
                      </a: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Pedidos de Licenças de Exportação Permanentes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(DSP-5)</a:t>
                      </a: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Valor Autorizado para Exportação de Artigos de Defesa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($ USD)</a:t>
                      </a: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Valor Autorizado para Exportação de Serviços de Defesa e Acordos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($ USD)</a:t>
                      </a: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Valor Total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($ USD)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Número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Licenças</a:t>
                      </a: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Negadas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 horzOverflow="overflow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1021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$41.3M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$42.7M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$84M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$43.8M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$54.6M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$99M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$55.7M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$128M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$184M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994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$400M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$134M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$534M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1,297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$240M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$326M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$566M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614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4,456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$781M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$685M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$1.5B</a:t>
                      </a:r>
                    </a:p>
                  </a:txBody>
                  <a:tcPr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anchor="ctr" anchorCtr="1" horzOverflow="overflow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5E24D2-9859-4C86-AAA1-58531C06F551}" type="slidenum">
              <a:rPr lang="en-US" sz="1200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224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1550121"/>
            <a:ext cx="8610600" cy="515547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pt-BR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Licenças ou Outras Aprovações (ITAR 120.20</a:t>
            </a:r>
            <a:r>
              <a:rPr lang="pt-BR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en-US" alt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Licença “permite a exportação, importação temporária ou intermediação de um artigo de defesa específico ou serviço de defesa</a:t>
            </a:r>
            <a:r>
              <a:rPr lang="pt-BR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Envolve uma troca de dados de hardware ou de tecnologia entre duas </a:t>
            </a:r>
            <a:r>
              <a:rPr lang="pt-BR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Serviço de defesa via licença apenas “em casos excepcionais” 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(ITAR 124.1(a))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Outras aprovações incluem autorização para atividades de corretagem ou </a:t>
            </a:r>
            <a:r>
              <a:rPr lang="pt-BR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retransferências</a:t>
            </a: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 uso de uma </a:t>
            </a:r>
            <a:r>
              <a:rPr lang="pt-BR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isenção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endParaRPr lang="en-US" alt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pt-BR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Acordos: geralmente cobrem várias transações envolvendo a exportação de hardware, dados técnicos e / ou </a:t>
            </a:r>
            <a:r>
              <a:rPr lang="pt-BR" alt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serviços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pt-BR" alt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Acordo de Assistência Técnica (TAA)</a:t>
            </a:r>
            <a:r>
              <a:rPr lang="pt-B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“para a realização de um serviço de defesa ou divulgação de dados técnicos” ou “montagem de artigos de defesa… desde que os direitos de produção ou know-how de fabricação não sejam transmitidos” </a:t>
            </a:r>
            <a:r>
              <a:rPr lang="pt-BR" altLang="en-US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(ITAR 120.22</a:t>
            </a:r>
            <a:r>
              <a:rPr lang="pt-BR" altLang="en-US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pt-BR" alt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Contrato de Licença de Fabricação (MLA)</a:t>
            </a:r>
            <a:r>
              <a:rPr lang="pt-B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autorização para fabricar artigos de defesa no exterior envolvendo dados técnicos, artigos de defesa ou serviços de defesa. (ITAR 120.21</a:t>
            </a:r>
            <a:r>
              <a:rPr lang="pt-BR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pt-BR" altLang="en-US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Contrato de </a:t>
            </a:r>
            <a:r>
              <a:rPr lang="pt-BR" altLang="en-US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Distribuição</a:t>
            </a:r>
            <a:r>
              <a:rPr lang="pt-BR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pt-BR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autorização </a:t>
            </a:r>
            <a:r>
              <a:rPr lang="pt-BR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estabelecer um depósito ou ponto de distribuição no exterior para artigos de defesa de origem norte-americana para posterior distribuição a entidades em um território de vendas aprovado (ITAR 120.23)</a:t>
            </a:r>
            <a:endParaRPr lang="en-US" alt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7"/>
          <p:cNvSpPr txBox="1">
            <a:spLocks/>
          </p:cNvSpPr>
          <p:nvPr/>
        </p:nvSpPr>
        <p:spPr>
          <a:xfrm>
            <a:off x="1491762" y="386862"/>
            <a:ext cx="62484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Licenças</a:t>
            </a: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vs </a:t>
            </a:r>
            <a:r>
              <a:rPr lang="en-US" altLang="en-US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Acordos</a:t>
            </a:r>
            <a:endParaRPr lang="en-US" alt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7383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219200" y="152400"/>
            <a:ext cx="6477000" cy="124936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Vendas Comerciais Diretas </a:t>
            </a:r>
            <a:endParaRPr lang="pt-B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B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Commercial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Sales – DCS) </a:t>
            </a:r>
            <a:endParaRPr lang="pt-BR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B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Processamento </a:t>
            </a:r>
            <a:r>
              <a:rPr lang="pt-B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das Licenças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Contrato entre uma empresa privada dos EUA e um governo estrangeiro ou uma entidade privada</a:t>
            </a:r>
            <a:endParaRPr lang="en-US" dirty="0" smtClean="0"/>
          </a:p>
        </p:txBody>
      </p:sp>
      <p:sp>
        <p:nvSpPr>
          <p:cNvPr id="5" name="Right Arrow 4"/>
          <p:cNvSpPr/>
          <p:nvPr/>
        </p:nvSpPr>
        <p:spPr>
          <a:xfrm>
            <a:off x="76200" y="2590800"/>
            <a:ext cx="2743200" cy="2133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Empresa 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Americana submete pedido de autorização de exportação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6172200" y="2637692"/>
            <a:ext cx="2743200" cy="2133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DDTC emite posição oficial do Governo Americano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200400" y="2590800"/>
            <a:ext cx="2743200" cy="2133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Revisão por parte do DDTC e outras Agências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4413738"/>
            <a:ext cx="1600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pt-BR" sz="1600" dirty="0">
                <a:cs typeface="Times New Roman" panose="02020603050405020304" pitchFamily="18" charset="0"/>
              </a:rPr>
              <a:t>Compradores, consignatários e usuários finais estrangeiros fornecem documentação de suporte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171092" y="4413738"/>
            <a:ext cx="1905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cs typeface="Times New Roman" panose="02020603050405020304" pitchFamily="18" charset="0"/>
              </a:rPr>
              <a:t>DoD (DTSA…)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cs typeface="Times New Roman" panose="02020603050405020304" pitchFamily="18" charset="0"/>
              </a:rPr>
              <a:t>Estado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cs typeface="Times New Roman" panose="02020603050405020304" pitchFamily="18" charset="0"/>
              </a:rPr>
              <a:t>Outras</a:t>
            </a:r>
            <a:r>
              <a:rPr lang="en-US" sz="1600" dirty="0" smtClean="0">
                <a:cs typeface="Times New Roman" panose="02020603050405020304" pitchFamily="18" charset="0"/>
              </a:rPr>
              <a:t> </a:t>
            </a:r>
            <a:r>
              <a:rPr lang="pt-PT" dirty="0"/>
              <a:t>Agências 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6000" y="4407876"/>
            <a:ext cx="259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cs typeface="Times New Roman" panose="02020603050405020304" pitchFamily="18" charset="0"/>
              </a:rPr>
              <a:t>Aprovar</a:t>
            </a:r>
            <a:r>
              <a:rPr lang="en-US" sz="1600" dirty="0" smtClean="0"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cs typeface="Times New Roman" panose="02020603050405020304" pitchFamily="18" charset="0"/>
              </a:rPr>
              <a:t>Aprovar</a:t>
            </a:r>
            <a:r>
              <a:rPr lang="en-US" sz="1600" dirty="0" smtClean="0">
                <a:cs typeface="Times New Roman" panose="02020603050405020304" pitchFamily="18" charset="0"/>
              </a:rPr>
              <a:t> com </a:t>
            </a:r>
            <a:r>
              <a:rPr lang="en-US" sz="1600" dirty="0" err="1" smtClean="0">
                <a:cs typeface="Times New Roman" panose="02020603050405020304" pitchFamily="18" charset="0"/>
              </a:rPr>
              <a:t>Ressalvas</a:t>
            </a:r>
            <a:endParaRPr lang="en-US" sz="1600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cs typeface="Times New Roman" panose="02020603050405020304" pitchFamily="18" charset="0"/>
              </a:rPr>
              <a:t>Retornar</a:t>
            </a:r>
            <a:r>
              <a:rPr lang="en-US" sz="1600" dirty="0" smtClean="0"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cs typeface="Times New Roman" panose="02020603050405020304" pitchFamily="18" charset="0"/>
              </a:rPr>
              <a:t>Sem</a:t>
            </a:r>
            <a:r>
              <a:rPr lang="en-US" sz="1600" dirty="0"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cs typeface="Times New Roman" panose="02020603050405020304" pitchFamily="18" charset="0"/>
              </a:rPr>
              <a:t>Ação</a:t>
            </a:r>
            <a:endParaRPr lang="en-US" sz="1600" dirty="0" smtClean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cs typeface="Times New Roman" panose="02020603050405020304" pitchFamily="18" charset="0"/>
              </a:rPr>
              <a:t>Negar</a:t>
            </a:r>
            <a:endParaRPr lang="en-US" sz="1600" dirty="0"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7092" y="5638800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>
                <a:cs typeface="Times New Roman" panose="02020603050405020304" pitchFamily="18" charset="0"/>
              </a:rPr>
              <a:t>Outros fatores: Notificações </a:t>
            </a:r>
            <a:r>
              <a:rPr lang="pt-BR" dirty="0" smtClean="0">
                <a:cs typeface="Times New Roman" panose="02020603050405020304" pitchFamily="18" charset="0"/>
              </a:rPr>
              <a:t>ao </a:t>
            </a:r>
            <a:r>
              <a:rPr lang="pt-BR" dirty="0">
                <a:cs typeface="Times New Roman" panose="02020603050405020304" pitchFamily="18" charset="0"/>
              </a:rPr>
              <a:t>Congresso, Garantias da Tecnologia de Mísseis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824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94946" y="155944"/>
            <a:ext cx="83057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pt-BR" altLang="en-US" sz="3600" b="1" dirty="0">
                <a:ea typeface="Tahoma" panose="020B0604030504040204" pitchFamily="34" charset="0"/>
              </a:rPr>
              <a:t>Ciclo de </a:t>
            </a:r>
            <a:r>
              <a:rPr lang="pt-BR" altLang="en-US" sz="3600" b="1" dirty="0" smtClean="0">
                <a:ea typeface="Tahoma" panose="020B0604030504040204" pitchFamily="34" charset="0"/>
              </a:rPr>
              <a:t>Vida </a:t>
            </a:r>
            <a:r>
              <a:rPr lang="pt-BR" altLang="en-US" sz="3600" b="1" dirty="0">
                <a:ea typeface="Tahoma" panose="020B0604030504040204" pitchFamily="34" charset="0"/>
              </a:rPr>
              <a:t>de </a:t>
            </a:r>
            <a:r>
              <a:rPr lang="pt-BR" altLang="en-US" sz="3600" b="1" dirty="0" smtClean="0">
                <a:ea typeface="Tahoma" panose="020B0604030504040204" pitchFamily="34" charset="0"/>
              </a:rPr>
              <a:t>Uma Solicitação</a:t>
            </a:r>
            <a:endParaRPr lang="en-US" altLang="en-US" sz="3600" b="1" dirty="0">
              <a:ea typeface="Tahoma" panose="020B0604030504040204" pitchFamily="34" charset="0"/>
            </a:endParaRP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>
            <a:off x="3505200" y="1858962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V="1">
            <a:off x="3505200" y="1858962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5943600" y="1858962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505200" y="2620962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 flipH="1">
            <a:off x="3276600" y="1858962"/>
            <a:ext cx="2895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1600" b="1" dirty="0" err="1"/>
              <a:t>Revisão</a:t>
            </a:r>
            <a:r>
              <a:rPr lang="en-US" altLang="en-US" sz="1600" b="1" dirty="0"/>
              <a:t> </a:t>
            </a:r>
            <a:r>
              <a:rPr lang="en-US" altLang="en-US" sz="1600" b="1" dirty="0" err="1"/>
              <a:t>Inicial</a:t>
            </a:r>
            <a:r>
              <a:rPr lang="en-US" altLang="en-US" sz="1600" b="1" dirty="0"/>
              <a:t> </a:t>
            </a:r>
            <a:endParaRPr lang="en-US" altLang="en-US" sz="1600" b="1" dirty="0" smtClean="0"/>
          </a:p>
          <a:p>
            <a:pPr algn="ctr" eaLnBrk="1" hangingPunct="1"/>
            <a:r>
              <a:rPr lang="en-US" altLang="en-US" sz="1200" b="1" dirty="0" smtClean="0"/>
              <a:t>DDTC</a:t>
            </a:r>
            <a:endParaRPr lang="en-US" altLang="en-US" sz="1200" b="1" dirty="0"/>
          </a:p>
          <a:p>
            <a:pPr algn="ctr" eaLnBrk="1" hangingPunct="1"/>
            <a:r>
              <a:rPr lang="pt-BR" altLang="en-US" sz="1200" b="1" dirty="0" smtClean="0"/>
              <a:t>Lista </a:t>
            </a:r>
            <a:r>
              <a:rPr lang="pt-BR" altLang="en-US" sz="1200" b="1" dirty="0"/>
              <a:t>de Observação (</a:t>
            </a:r>
            <a:r>
              <a:rPr lang="pt-BR" altLang="en-US" sz="1200" b="1" dirty="0" err="1"/>
              <a:t>Watch</a:t>
            </a:r>
            <a:r>
              <a:rPr lang="pt-BR" altLang="en-US" sz="1200" b="1" dirty="0"/>
              <a:t> </a:t>
            </a:r>
            <a:r>
              <a:rPr lang="pt-BR" altLang="en-US" sz="1200" b="1" dirty="0" err="1"/>
              <a:t>List</a:t>
            </a:r>
            <a:r>
              <a:rPr lang="pt-BR" altLang="en-US" sz="1200" b="1" dirty="0"/>
              <a:t>)</a:t>
            </a:r>
            <a:endParaRPr lang="en-US" altLang="en-US" sz="1200" b="1" dirty="0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>
            <a:off x="4724400" y="2633539"/>
            <a:ext cx="0" cy="2001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>
            <a:off x="838200" y="2849562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 flipH="1">
            <a:off x="838200" y="2849562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 flipV="1">
            <a:off x="838200" y="4449762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3" name="Text Box 19"/>
          <p:cNvSpPr txBox="1">
            <a:spLocks noChangeArrowheads="1"/>
          </p:cNvSpPr>
          <p:nvPr/>
        </p:nvSpPr>
        <p:spPr bwMode="auto">
          <a:xfrm>
            <a:off x="1066800" y="3154362"/>
            <a:ext cx="24384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 err="1" smtClean="0"/>
              <a:t>Departamento</a:t>
            </a:r>
            <a:r>
              <a:rPr lang="en-US" altLang="en-US" sz="1400" b="1" dirty="0" smtClean="0"/>
              <a:t> de </a:t>
            </a:r>
            <a:r>
              <a:rPr lang="en-US" altLang="en-US" sz="1400" b="1" dirty="0" err="1" smtClean="0"/>
              <a:t>Defesa</a:t>
            </a:r>
            <a:endParaRPr lang="en-US" altLang="en-US" sz="1400" b="1" dirty="0" smtClean="0"/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smtClean="0"/>
              <a:t>Defense Technology Security</a:t>
            </a:r>
          </a:p>
          <a:p>
            <a:pPr marL="117475" indent="-117475" eaLnBrk="1" hangingPunct="1"/>
            <a:r>
              <a:rPr lang="en-US" altLang="en-US" sz="1200" dirty="0" smtClean="0"/>
              <a:t>   Administration (DTSA)</a:t>
            </a:r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smtClean="0"/>
              <a:t>Army, Navy, Air Force, JCS</a:t>
            </a:r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err="1"/>
              <a:t>Agência</a:t>
            </a:r>
            <a:r>
              <a:rPr lang="en-US" altLang="en-US" sz="1200" dirty="0"/>
              <a:t> de </a:t>
            </a:r>
            <a:r>
              <a:rPr lang="en-US" altLang="en-US" sz="1200" dirty="0" err="1"/>
              <a:t>Segurança</a:t>
            </a:r>
            <a:r>
              <a:rPr lang="en-US" altLang="en-US" sz="1200" dirty="0"/>
              <a:t> </a:t>
            </a:r>
            <a:r>
              <a:rPr lang="en-US" altLang="en-US" sz="1200" dirty="0" smtClean="0"/>
              <a:t>Nacional</a:t>
            </a:r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smtClean="0"/>
              <a:t>Outros</a:t>
            </a:r>
            <a:endParaRPr lang="en-US" altLang="en-US" sz="1200" dirty="0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3352800" y="3154362"/>
            <a:ext cx="2819399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 err="1" smtClean="0"/>
              <a:t>Departamento</a:t>
            </a:r>
            <a:r>
              <a:rPr lang="en-US" altLang="en-US" sz="1400" b="1" dirty="0" smtClean="0"/>
              <a:t> de Estado</a:t>
            </a:r>
            <a:endParaRPr lang="en-US" altLang="en-US" sz="1400" b="1" dirty="0"/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err="1"/>
              <a:t>Escritório</a:t>
            </a:r>
            <a:r>
              <a:rPr lang="en-US" altLang="en-US" sz="1200" dirty="0"/>
              <a:t> </a:t>
            </a:r>
            <a:r>
              <a:rPr lang="en-US" altLang="en-US" sz="1200" dirty="0" err="1" smtClean="0"/>
              <a:t>Regionais</a:t>
            </a:r>
            <a:endParaRPr lang="en-US" altLang="en-US" sz="1200" dirty="0" smtClean="0"/>
          </a:p>
          <a:p>
            <a:pPr marL="117475" indent="-117475" eaLnBrk="1" hangingPunct="1">
              <a:buFontTx/>
              <a:buChar char="•"/>
            </a:pPr>
            <a:r>
              <a:rPr lang="pt-BR" altLang="en-US" sz="1200" dirty="0" smtClean="0"/>
              <a:t>Segurança </a:t>
            </a:r>
            <a:r>
              <a:rPr lang="pt-BR" altLang="en-US" sz="1200" dirty="0"/>
              <a:t>Regional e Transferência de Armas (RSAT</a:t>
            </a:r>
            <a:r>
              <a:rPr lang="pt-BR" altLang="en-US" sz="1200" dirty="0" smtClean="0"/>
              <a:t>)</a:t>
            </a:r>
          </a:p>
          <a:p>
            <a:pPr marL="117475" indent="-117475" eaLnBrk="1" hangingPunct="1">
              <a:buFontTx/>
              <a:buChar char="•"/>
            </a:pPr>
            <a:r>
              <a:rPr lang="pt-BR" altLang="en-US" sz="1200" dirty="0" smtClean="0"/>
              <a:t>Direitos </a:t>
            </a:r>
            <a:r>
              <a:rPr lang="pt-BR" altLang="en-US" sz="1200" dirty="0"/>
              <a:t>Humanos (DRL</a:t>
            </a:r>
            <a:r>
              <a:rPr lang="pt-BR" altLang="en-US" sz="1200" dirty="0" smtClean="0"/>
              <a:t>)</a:t>
            </a:r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smtClean="0"/>
              <a:t>Outros</a:t>
            </a:r>
            <a:endParaRPr lang="en-US" altLang="en-US" sz="1200" dirty="0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flipH="1" flipV="1">
            <a:off x="8458200" y="2849562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6095999" y="3154362"/>
            <a:ext cx="2514599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 err="1"/>
              <a:t>Outras</a:t>
            </a:r>
            <a:r>
              <a:rPr lang="en-US" altLang="en-US" sz="1400" b="1" dirty="0"/>
              <a:t> </a:t>
            </a:r>
            <a:r>
              <a:rPr lang="en-US" altLang="en-US" sz="1400" b="1" dirty="0" err="1"/>
              <a:t>Agências</a:t>
            </a:r>
            <a:r>
              <a:rPr lang="en-US" altLang="en-US" sz="1400" b="1" dirty="0"/>
              <a:t> e </a:t>
            </a:r>
            <a:r>
              <a:rPr lang="en-US" altLang="en-US" sz="1400" b="1" dirty="0" err="1" smtClean="0"/>
              <a:t>Entidades</a:t>
            </a:r>
            <a:endParaRPr lang="en-US" altLang="en-US" sz="1400" b="1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pt-BR" altLang="en-US" sz="1200" dirty="0"/>
              <a:t>Comitê para Exportação de Tecnologia </a:t>
            </a:r>
            <a:r>
              <a:rPr lang="pt-BR" altLang="en-US" sz="1200" dirty="0" err="1"/>
              <a:t>Missilística</a:t>
            </a:r>
            <a:r>
              <a:rPr lang="pt-BR" altLang="en-US" sz="1200" dirty="0"/>
              <a:t> (MTEC</a:t>
            </a:r>
            <a:r>
              <a:rPr lang="pt-BR" altLang="en-US" sz="1200" dirty="0" smtClean="0"/>
              <a:t>)</a:t>
            </a:r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dirty="0" err="1" smtClean="0"/>
              <a:t>Energia</a:t>
            </a:r>
            <a:endParaRPr lang="en-US" altLang="en-US" sz="1200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dirty="0" smtClean="0"/>
              <a:t>NASA</a:t>
            </a:r>
          </a:p>
          <a:p>
            <a:pPr marL="117475" indent="-117475" eaLnBrk="1" hangingPunct="1">
              <a:buFontTx/>
              <a:buChar char="•"/>
            </a:pPr>
            <a:r>
              <a:rPr lang="en-US" altLang="en-US" sz="1200" dirty="0" smtClean="0"/>
              <a:t> DHS/HSI, FBI</a:t>
            </a:r>
            <a:endParaRPr lang="en-US" altLang="en-US" sz="1200" dirty="0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H="1">
            <a:off x="4736123" y="4449762"/>
            <a:ext cx="0" cy="2814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H="1">
            <a:off x="3774831" y="4731226"/>
            <a:ext cx="1863969" cy="660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3774831" y="4731226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 flipV="1">
            <a:off x="3774831" y="5592762"/>
            <a:ext cx="1863969" cy="8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 flipV="1">
            <a:off x="5638800" y="4754562"/>
            <a:ext cx="0" cy="8214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3774830" y="4731226"/>
            <a:ext cx="18639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endParaRPr lang="en-US" altLang="en-US" sz="800" b="1" dirty="0" smtClean="0"/>
          </a:p>
          <a:p>
            <a:pPr algn="ctr" eaLnBrk="1" hangingPunct="1"/>
            <a:r>
              <a:rPr lang="en-US" altLang="en-US" sz="1600" b="1" dirty="0" err="1"/>
              <a:t>Revisão</a:t>
            </a:r>
            <a:r>
              <a:rPr lang="en-US" altLang="en-US" sz="1600" b="1" dirty="0"/>
              <a:t> Final </a:t>
            </a:r>
            <a:endParaRPr lang="en-US" altLang="en-US" sz="800" b="1" dirty="0"/>
          </a:p>
          <a:p>
            <a:pPr algn="ctr" eaLnBrk="1" hangingPunct="1"/>
            <a:r>
              <a:rPr lang="en-US" altLang="en-US" sz="1200" b="1" dirty="0" smtClean="0"/>
              <a:t>DDTC</a:t>
            </a:r>
            <a:endParaRPr lang="en-US" altLang="en-US" sz="1200" b="1" dirty="0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>
            <a:off x="6025662" y="4754562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4" name="Line 30"/>
          <p:cNvSpPr>
            <a:spLocks noChangeShapeType="1"/>
          </p:cNvSpPr>
          <p:nvPr/>
        </p:nvSpPr>
        <p:spPr bwMode="auto">
          <a:xfrm>
            <a:off x="6019800" y="4754562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 flipH="1">
            <a:off x="8382000" y="4754562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6" name="Line 32"/>
          <p:cNvSpPr>
            <a:spLocks noChangeShapeType="1"/>
          </p:cNvSpPr>
          <p:nvPr/>
        </p:nvSpPr>
        <p:spPr bwMode="auto">
          <a:xfrm flipV="1">
            <a:off x="6025662" y="5592762"/>
            <a:ext cx="2356338" cy="8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7" name="Text Box 33"/>
          <p:cNvSpPr txBox="1">
            <a:spLocks noChangeArrowheads="1"/>
          </p:cNvSpPr>
          <p:nvPr/>
        </p:nvSpPr>
        <p:spPr bwMode="auto">
          <a:xfrm>
            <a:off x="6025662" y="4830762"/>
            <a:ext cx="235633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marL="117475" indent="-117475" eaLnBrk="1" hangingPunct="1">
              <a:buFontTx/>
              <a:buChar char="•"/>
            </a:pPr>
            <a:r>
              <a:rPr lang="en-US" altLang="en-US" sz="1400" b="1" dirty="0" err="1"/>
              <a:t>Notificação</a:t>
            </a:r>
            <a:r>
              <a:rPr lang="en-US" altLang="en-US" sz="1400" b="1" dirty="0"/>
              <a:t> </a:t>
            </a:r>
            <a:r>
              <a:rPr lang="en-US" altLang="en-US" sz="1400" b="1" dirty="0" err="1" smtClean="0"/>
              <a:t>ao</a:t>
            </a:r>
            <a:r>
              <a:rPr lang="en-US" altLang="en-US" sz="1400" b="1" dirty="0" smtClean="0"/>
              <a:t> </a:t>
            </a:r>
            <a:r>
              <a:rPr lang="en-US" altLang="en-US" sz="1400" b="1" dirty="0" err="1" smtClean="0"/>
              <a:t>Congresso</a:t>
            </a:r>
            <a:endParaRPr lang="en-US" altLang="en-US" sz="1400" b="1" dirty="0" smtClean="0"/>
          </a:p>
          <a:p>
            <a:pPr marL="117475" indent="-117475" eaLnBrk="1" hangingPunct="1">
              <a:buFontTx/>
              <a:buChar char="•"/>
            </a:pPr>
            <a:r>
              <a:rPr lang="pt-BR" altLang="en-US" sz="1400" b="1" dirty="0"/>
              <a:t>Garantias de Tecnologia de Mísseis</a:t>
            </a:r>
            <a:endParaRPr lang="en-US" altLang="en-US" sz="1400" b="1" dirty="0"/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4747846" y="5593616"/>
            <a:ext cx="0" cy="22774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3774830" y="5821362"/>
            <a:ext cx="18639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0" name="Line 36"/>
          <p:cNvSpPr>
            <a:spLocks noChangeShapeType="1"/>
          </p:cNvSpPr>
          <p:nvPr/>
        </p:nvSpPr>
        <p:spPr bwMode="auto">
          <a:xfrm>
            <a:off x="3774831" y="5821362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1" name="Line 37"/>
          <p:cNvSpPr>
            <a:spLocks noChangeShapeType="1"/>
          </p:cNvSpPr>
          <p:nvPr/>
        </p:nvSpPr>
        <p:spPr bwMode="auto">
          <a:xfrm>
            <a:off x="3774830" y="6202362"/>
            <a:ext cx="18639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>
            <a:off x="5638800" y="5821362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3" name="Text Box 39"/>
          <p:cNvSpPr txBox="1">
            <a:spLocks noChangeArrowheads="1"/>
          </p:cNvSpPr>
          <p:nvPr/>
        </p:nvSpPr>
        <p:spPr bwMode="auto">
          <a:xfrm>
            <a:off x="3774831" y="5821362"/>
            <a:ext cx="1863969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1600" b="1" dirty="0" err="1"/>
              <a:t>Ação</a:t>
            </a:r>
            <a:r>
              <a:rPr lang="en-US" altLang="en-US" sz="1600" b="1" dirty="0"/>
              <a:t> Final</a:t>
            </a:r>
          </a:p>
        </p:txBody>
      </p:sp>
      <p:sp>
        <p:nvSpPr>
          <p:cNvPr id="34" name="Line 40"/>
          <p:cNvSpPr>
            <a:spLocks noChangeShapeType="1"/>
          </p:cNvSpPr>
          <p:nvPr/>
        </p:nvSpPr>
        <p:spPr bwMode="auto">
          <a:xfrm flipH="1" flipV="1">
            <a:off x="5638800" y="512469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>
              <a:cs typeface="Times New Roman" panose="02020603050405020304" pitchFamily="18" charset="0"/>
            </a:endParaRPr>
          </a:p>
        </p:txBody>
      </p:sp>
      <p:sp>
        <p:nvSpPr>
          <p:cNvPr id="35" name="Text Box 41"/>
          <p:cNvSpPr txBox="1">
            <a:spLocks noChangeArrowheads="1"/>
          </p:cNvSpPr>
          <p:nvPr/>
        </p:nvSpPr>
        <p:spPr bwMode="auto">
          <a:xfrm>
            <a:off x="1096108" y="6245182"/>
            <a:ext cx="701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en-US" altLang="en-US" sz="1200" b="1" dirty="0" smtClean="0"/>
              <a:t>*</a:t>
            </a:r>
            <a:r>
              <a:rPr lang="pt-BR" altLang="en-US" sz="1200" b="1" dirty="0"/>
              <a:t>Aproximadamente 30% de todas as solicitações de autorizações feitas pelo DDTC é necessário que haja uma revisão interagências</a:t>
            </a:r>
            <a:r>
              <a:rPr lang="en-US" altLang="en-US" sz="1200" b="1" dirty="0" smtClean="0"/>
              <a:t>.</a:t>
            </a:r>
            <a:endParaRPr lang="en-US" altLang="en-US" sz="1200" b="1" dirty="0"/>
          </a:p>
        </p:txBody>
      </p:sp>
      <p:sp>
        <p:nvSpPr>
          <p:cNvPr id="36" name="Text Box 42"/>
          <p:cNvSpPr txBox="1">
            <a:spLocks noChangeArrowheads="1"/>
          </p:cNvSpPr>
          <p:nvPr/>
        </p:nvSpPr>
        <p:spPr bwMode="auto">
          <a:xfrm>
            <a:off x="3505200" y="2833687"/>
            <a:ext cx="2438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1600" b="1" dirty="0" err="1"/>
              <a:t>Revisão</a:t>
            </a:r>
            <a:r>
              <a:rPr lang="en-US" altLang="en-US" sz="1600" b="1" dirty="0"/>
              <a:t> </a:t>
            </a:r>
            <a:r>
              <a:rPr lang="en-US" altLang="en-US" sz="1600" b="1" dirty="0" smtClean="0"/>
              <a:t>Inter-</a:t>
            </a:r>
            <a:r>
              <a:rPr lang="en-US" altLang="en-US" sz="1600" b="1" dirty="0" err="1" smtClean="0"/>
              <a:t>Agêncial</a:t>
            </a:r>
            <a:r>
              <a:rPr lang="en-US" altLang="en-US" sz="1600" b="1" dirty="0" smtClean="0"/>
              <a:t>*</a:t>
            </a:r>
            <a:endParaRPr lang="en-US" altLang="en-US" sz="16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33400" y="1018469"/>
            <a:ext cx="83058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rgbClr val="FF0000"/>
                </a:solidFill>
                <a:latin typeface="+mj-lt"/>
              </a:rPr>
              <a:t>Entre outubro de 2016 e </a:t>
            </a:r>
            <a:r>
              <a:rPr lang="pt-BR" sz="1600" dirty="0" smtClean="0">
                <a:solidFill>
                  <a:srgbClr val="FF0000"/>
                </a:solidFill>
                <a:latin typeface="+mj-lt"/>
              </a:rPr>
              <a:t>setembro </a:t>
            </a:r>
            <a:r>
              <a:rPr lang="pt-BR" sz="1600" dirty="0">
                <a:solidFill>
                  <a:srgbClr val="FF0000"/>
                </a:solidFill>
                <a:latin typeface="+mj-lt"/>
              </a:rPr>
              <a:t>de 2017 o DDTC recebeu 36092 aplicações para </a:t>
            </a:r>
            <a:r>
              <a:rPr lang="pt-BR" sz="1600" dirty="0" smtClean="0">
                <a:solidFill>
                  <a:srgbClr val="FF0000"/>
                </a:solidFill>
                <a:latin typeface="+mj-lt"/>
              </a:rPr>
              <a:t>licenças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>
                <a:solidFill>
                  <a:srgbClr val="FF0000"/>
                </a:solidFill>
                <a:latin typeface="+mj-lt"/>
              </a:rPr>
              <a:t>O tempo médio de processamento foi de 29 dias</a:t>
            </a:r>
            <a:endParaRPr lang="en-US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4808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1677</Words>
  <Application>Microsoft Office PowerPoint</Application>
  <PresentationFormat>Apresentação na tela (4:3)</PresentationFormat>
  <Paragraphs>329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A Missão do DDTC</vt:lpstr>
      <vt:lpstr> </vt:lpstr>
      <vt:lpstr>Regulamentos Primários de Controle de Exportação dos EUA</vt:lpstr>
      <vt:lpstr>Slide 5</vt:lpstr>
      <vt:lpstr>Slide 6</vt:lpstr>
      <vt:lpstr>Slide 7</vt:lpstr>
      <vt:lpstr>Slide 8</vt:lpstr>
      <vt:lpstr>Slide 9</vt:lpstr>
      <vt:lpstr>Slide 10</vt:lpstr>
      <vt:lpstr>Slide 11</vt:lpstr>
      <vt:lpstr>Retransferência / Reexportação </vt:lpstr>
      <vt:lpstr>Slide 13</vt:lpstr>
      <vt:lpstr>Slide 14</vt:lpstr>
      <vt:lpstr>Programas de Monitoramento de Uso-Final</vt:lpstr>
      <vt:lpstr>Slide 16</vt:lpstr>
      <vt:lpstr>Slide 17</vt:lpstr>
      <vt:lpstr>Slide 18</vt:lpstr>
      <vt:lpstr>Slide 19</vt:lpstr>
      <vt:lpstr>Slide 20</vt:lpstr>
    </vt:vector>
  </TitlesOfParts>
  <Company>U S Department of State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ModyPJ</dc:creator>
  <cp:lastModifiedBy>miyoshi</cp:lastModifiedBy>
  <cp:revision>48</cp:revision>
  <cp:lastPrinted>2018-04-04T20:21:44Z</cp:lastPrinted>
  <dcterms:created xsi:type="dcterms:W3CDTF">2017-10-05T11:26:40Z</dcterms:created>
  <dcterms:modified xsi:type="dcterms:W3CDTF">2018-04-05T10:31:21Z</dcterms:modified>
</cp:coreProperties>
</file>