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35"/>
  </p:notesMasterIdLst>
  <p:handoutMasterIdLst>
    <p:handoutMasterId r:id="rId36"/>
  </p:handoutMasterIdLst>
  <p:sldIdLst>
    <p:sldId id="591" r:id="rId2"/>
    <p:sldId id="824" r:id="rId3"/>
    <p:sldId id="882" r:id="rId4"/>
    <p:sldId id="883" r:id="rId5"/>
    <p:sldId id="1025" r:id="rId6"/>
    <p:sldId id="1054" r:id="rId7"/>
    <p:sldId id="1075" r:id="rId8"/>
    <p:sldId id="1076" r:id="rId9"/>
    <p:sldId id="1077" r:id="rId10"/>
    <p:sldId id="1078" r:id="rId11"/>
    <p:sldId id="1079" r:id="rId12"/>
    <p:sldId id="1081" r:id="rId13"/>
    <p:sldId id="1092" r:id="rId14"/>
    <p:sldId id="1082" r:id="rId15"/>
    <p:sldId id="1083" r:id="rId16"/>
    <p:sldId id="1084" r:id="rId17"/>
    <p:sldId id="1085" r:id="rId18"/>
    <p:sldId id="1086" r:id="rId19"/>
    <p:sldId id="1087" r:id="rId20"/>
    <p:sldId id="1088" r:id="rId21"/>
    <p:sldId id="1089" r:id="rId22"/>
    <p:sldId id="1090" r:id="rId23"/>
    <p:sldId id="1080" r:id="rId24"/>
    <p:sldId id="1091" r:id="rId25"/>
    <p:sldId id="1093" r:id="rId26"/>
    <p:sldId id="1094" r:id="rId27"/>
    <p:sldId id="1095" r:id="rId28"/>
    <p:sldId id="1097" r:id="rId29"/>
    <p:sldId id="1096" r:id="rId30"/>
    <p:sldId id="1098" r:id="rId31"/>
    <p:sldId id="1099" r:id="rId32"/>
    <p:sldId id="1100" r:id="rId33"/>
    <p:sldId id="1015" r:id="rId34"/>
  </p:sldIdLst>
  <p:sldSz cx="9144000" cy="6858000" type="screen4x3"/>
  <p:notesSz cx="6669088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  <p15:guide id="3" orient="horz" pos="3110">
          <p15:clr>
            <a:srgbClr val="A4A3A4"/>
          </p15:clr>
        </p15:guide>
        <p15:guide id="4" pos="2142">
          <p15:clr>
            <a:srgbClr val="A4A3A4"/>
          </p15:clr>
        </p15:guide>
        <p15:guide id="5" orient="horz" pos="3144">
          <p15:clr>
            <a:srgbClr val="A4A3A4"/>
          </p15:clr>
        </p15:guide>
        <p15:guide id="6" pos="2061">
          <p15:clr>
            <a:srgbClr val="A4A3A4"/>
          </p15:clr>
        </p15:guide>
        <p15:guide id="7" orient="horz" pos="31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51B4"/>
    <a:srgbClr val="004496"/>
    <a:srgbClr val="003E8A"/>
    <a:srgbClr val="00316C"/>
    <a:srgbClr val="003370"/>
    <a:srgbClr val="002A5C"/>
    <a:srgbClr val="002046"/>
    <a:srgbClr val="006400"/>
    <a:srgbClr val="002E00"/>
    <a:srgbClr val="0054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Estilo Médio 4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Estilo Médio 4 - Ênfas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Estilo Médio 4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03447BB-5D67-496B-8E87-E561075AD55C}" styleName="Estilo Escuro 1 - Ênfase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Estilo Escuro 1 - Ênfas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Estilo Escuro 1 - Ênfase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158" autoAdjust="0"/>
    <p:restoredTop sz="83200" autoAdjust="0"/>
  </p:normalViewPr>
  <p:slideViewPr>
    <p:cSldViewPr>
      <p:cViewPr varScale="1">
        <p:scale>
          <a:sx n="56" d="100"/>
          <a:sy n="56" d="100"/>
        </p:scale>
        <p:origin x="-1788" y="-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3127"/>
        <p:guide orient="horz" pos="3110"/>
        <p:guide orient="horz" pos="3144"/>
        <p:guide orient="horz" pos="3109"/>
        <p:guide pos="2101"/>
        <p:guide pos="2142"/>
        <p:guide pos="206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31.png"/><Relationship Id="rId1" Type="http://schemas.openxmlformats.org/officeDocument/2006/relationships/image" Target="../media/image12.png"/></Relationships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86320-8AC3-431A-9964-DC5A028BC154}">
      <dsp:nvSpPr>
        <dsp:cNvPr id="0" name=""/>
        <dsp:cNvSpPr/>
      </dsp:nvSpPr>
      <dsp:spPr>
        <a:xfrm>
          <a:off x="1804" y="0"/>
          <a:ext cx="2807792" cy="556176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1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Monitoramento do produto ao longo de seu ciclo de vida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000" i="1" kern="1200" dirty="0"/>
            <a:t>Track &amp; trace</a:t>
          </a:r>
        </a:p>
      </dsp:txBody>
      <dsp:txXfrm>
        <a:off x="1804" y="2224707"/>
        <a:ext cx="2807792" cy="2224707"/>
      </dsp:txXfrm>
    </dsp:sp>
    <dsp:sp modelId="{C6D30AC8-7F9B-4A83-8891-3C7990268280}">
      <dsp:nvSpPr>
        <dsp:cNvPr id="0" name=""/>
        <dsp:cNvSpPr/>
      </dsp:nvSpPr>
      <dsp:spPr>
        <a:xfrm>
          <a:off x="479666" y="333706"/>
          <a:ext cx="1852068" cy="1852068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063F43-7DE8-45B6-AAE7-4D42CACCEC24}">
      <dsp:nvSpPr>
        <dsp:cNvPr id="0" name=""/>
        <dsp:cNvSpPr/>
      </dsp:nvSpPr>
      <dsp:spPr>
        <a:xfrm>
          <a:off x="2893831" y="0"/>
          <a:ext cx="2807792" cy="556176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1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Gerar informações atualizadas e Inteligência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000" kern="1200" dirty="0"/>
            <a:t>Integração entre sistemas</a:t>
          </a:r>
        </a:p>
      </dsp:txBody>
      <dsp:txXfrm>
        <a:off x="2893831" y="2224707"/>
        <a:ext cx="2807792" cy="2224707"/>
      </dsp:txXfrm>
    </dsp:sp>
    <dsp:sp modelId="{AEAF50FF-9A85-4303-98BE-9DA10FBD2659}">
      <dsp:nvSpPr>
        <dsp:cNvPr id="0" name=""/>
        <dsp:cNvSpPr/>
      </dsp:nvSpPr>
      <dsp:spPr>
        <a:xfrm>
          <a:off x="3371693" y="333706"/>
          <a:ext cx="1852068" cy="1852068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B6410-7F36-48B4-BB37-17F572EFD1D5}">
      <dsp:nvSpPr>
        <dsp:cNvPr id="0" name=""/>
        <dsp:cNvSpPr/>
      </dsp:nvSpPr>
      <dsp:spPr>
        <a:xfrm>
          <a:off x="5785857" y="0"/>
          <a:ext cx="2807792" cy="556176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t" anchorCtr="1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500" kern="1200" dirty="0"/>
            <a:t>Consulta por diversos órgãos e agências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t-BR" sz="2000" kern="1200" dirty="0"/>
            <a:t>Banco de dados com privilégios de acesso</a:t>
          </a:r>
        </a:p>
      </dsp:txBody>
      <dsp:txXfrm>
        <a:off x="5785857" y="2224707"/>
        <a:ext cx="2807792" cy="2224707"/>
      </dsp:txXfrm>
    </dsp:sp>
    <dsp:sp modelId="{A3ACCBBE-9843-4B55-898C-AE34D00F3C14}">
      <dsp:nvSpPr>
        <dsp:cNvPr id="0" name=""/>
        <dsp:cNvSpPr/>
      </dsp:nvSpPr>
      <dsp:spPr>
        <a:xfrm>
          <a:off x="6263719" y="333706"/>
          <a:ext cx="1852068" cy="185206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51EC17-CCD4-4310-854A-7626972DC3FC}">
      <dsp:nvSpPr>
        <dsp:cNvPr id="0" name=""/>
        <dsp:cNvSpPr/>
      </dsp:nvSpPr>
      <dsp:spPr>
        <a:xfrm>
          <a:off x="343818" y="4449414"/>
          <a:ext cx="7907818" cy="834265"/>
        </a:xfrm>
        <a:prstGeom prst="leftRightArrow">
          <a:avLst/>
        </a:prstGeom>
        <a:solidFill>
          <a:srgbClr val="00B0F0"/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89938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08" y="0"/>
            <a:ext cx="2889938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6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583"/>
            <a:ext cx="2889938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76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08" y="9428583"/>
            <a:ext cx="2889938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7F733D4-42CD-43B9-951D-A6CDB0B82E6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952906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89938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2" y="0"/>
            <a:ext cx="2889938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5" y="4715155"/>
            <a:ext cx="4890665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308"/>
            <a:ext cx="2889938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2" y="9430308"/>
            <a:ext cx="2889938" cy="49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74BBB3-738B-4867-AEFB-46CD6A2DB1D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8762944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21</a:t>
            </a:fld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23</a:t>
            </a:fld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24</a:t>
            </a:fld>
            <a:endParaRPr 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25</a:t>
            </a:fld>
            <a:endParaRPr 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26</a:t>
            </a:fld>
            <a:endParaRPr 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27</a:t>
            </a:fld>
            <a:endParaRPr 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28</a:t>
            </a:fld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29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30</a:t>
            </a:fld>
            <a:endParaRPr lang="pt-B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31</a:t>
            </a:fld>
            <a:endParaRPr lang="pt-B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32</a:t>
            </a:fld>
            <a:endParaRPr lang="pt-B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 DFPC e do </a:t>
            </a:r>
            <a:r>
              <a:rPr lang="pt-BR" sz="1200" kern="120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Sis</a:t>
            </a:r>
            <a:r>
              <a:rPr lang="pt-BR" sz="1200" kern="120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FPC vivem um momento de profunda mudança, verdadeira transformação, que impactarão a forma com que cumpre sua nossa missão, com significativos ganhos de eficiência, eficácia e efetividade.</a:t>
            </a:r>
          </a:p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71316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74BBB3-738B-4867-AEFB-46CD6A2DB1DF}" type="slidenum">
              <a:rPr lang="pt-BR" smtClean="0"/>
              <a:pPr>
                <a:defRPr/>
              </a:pPr>
              <a:t>9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CBCFD-540F-461C-830B-7C89979A14C3}" type="datetimeFigureOut">
              <a:rPr lang="pt-BR" smtClean="0"/>
              <a:pPr/>
              <a:t>04/04/2018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A82E2-1501-454F-AF7A-D4FE2219E20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A82E2-1501-454F-AF7A-D4FE2219E20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A82E2-1501-454F-AF7A-D4FE2219E20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dirty="0"/>
              <a:t>Clique para editar o estilo do título mestre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pic>
        <p:nvPicPr>
          <p:cNvPr id="6" name="Imagem 8" descr="DFPC SLID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16633"/>
            <a:ext cx="553293" cy="714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59927258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xmlns="" val="262780279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:\Figuras\Brasão EB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4450"/>
            <a:ext cx="6540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H:\Figuras\Brasao_Dfpc_Fundo_ Transparente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325" y="44450"/>
            <a:ext cx="7048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34CA5-286D-4F31-AAE5-FF50625ECD2C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  <p:sp>
        <p:nvSpPr>
          <p:cNvPr id="9" name="Retângulo 23"/>
          <p:cNvSpPr>
            <a:spLocks noChangeArrowheads="1"/>
          </p:cNvSpPr>
          <p:nvPr userDrawn="1"/>
        </p:nvSpPr>
        <p:spPr bwMode="auto">
          <a:xfrm>
            <a:off x="-11113" y="1052513"/>
            <a:ext cx="9166226" cy="5770562"/>
          </a:xfrm>
          <a:prstGeom prst="rect">
            <a:avLst/>
          </a:prstGeom>
          <a:solidFill>
            <a:srgbClr val="16046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endParaRPr lang="pt-BR" altLang="pt-B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743921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A82E2-1501-454F-AF7A-D4FE2219E20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7A4B-90CD-4405-8EEF-9137EEE02826}" type="datetimeFigureOut">
              <a:rPr lang="pt-BR" smtClean="0"/>
              <a:pPr/>
              <a:t>04/04/2018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A82E2-1501-454F-AF7A-D4FE2219E20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A82E2-1501-454F-AF7A-D4FE2219E20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A82E2-1501-454F-AF7A-D4FE2219E20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A82E2-1501-454F-AF7A-D4FE2219E20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4/4/2018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A82E2-1501-454F-AF7A-D4FE2219E20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A82E2-1501-454F-AF7A-D4FE2219E20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A82E2-1501-454F-AF7A-D4FE2219E20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678" r:id="rId13"/>
    <p:sldLayoutId id="2147483708" r:id="rId14"/>
    <p:sldLayoutId id="2147483751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9" Type="http://schemas.microsoft.com/office/2007/relationships/diagramDrawing" Target="../diagrams/drawin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home_background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Imagem 5" descr="cabeçalho DFPC - Power point.png"/>
          <p:cNvPicPr>
            <a:picLocks noChangeAspect="1"/>
          </p:cNvPicPr>
          <p:nvPr/>
        </p:nvPicPr>
        <p:blipFill>
          <a:blip r:embed="rId4"/>
          <a:srcRect l="7031" r="7812"/>
          <a:stretch>
            <a:fillRect/>
          </a:stretch>
        </p:blipFill>
        <p:spPr bwMode="auto">
          <a:xfrm>
            <a:off x="0" y="0"/>
            <a:ext cx="9144000" cy="104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ângulo 12"/>
          <p:cNvSpPr/>
          <p:nvPr/>
        </p:nvSpPr>
        <p:spPr>
          <a:xfrm>
            <a:off x="1094432" y="138334"/>
            <a:ext cx="6955136" cy="8617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eaLnBrk="1" hangingPunct="1">
              <a:defRPr/>
            </a:pPr>
            <a:r>
              <a:rPr lang="en-US" sz="2500" b="1" spc="15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DIRETORIA DE FISCALIZAÇÃO DE PRODUTOS CONTROLADOS</a:t>
            </a:r>
            <a:endParaRPr lang="pt-BR" sz="2500" b="1" spc="15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0" y="1000108"/>
            <a:ext cx="9144000" cy="14287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0" y="1142984"/>
            <a:ext cx="9144000" cy="714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0" y="6786562"/>
            <a:ext cx="9144000" cy="714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7" name="Imagem 16" descr="LOGO DFPC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488" y="2000240"/>
            <a:ext cx="3071820" cy="397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72693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CONCESSÃO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Exemplo (DEMAIS ATIVIDADES)</a:t>
            </a:r>
          </a:p>
          <a:p>
            <a:pPr indent="461963" algn="just"/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2214554"/>
            <a:ext cx="68484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3857628"/>
            <a:ext cx="7543818" cy="240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CONCESSÃO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lnSpcReduction="10000"/>
          </a:bodyPr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Pontos de atenção: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Preenchimento correto do requerimento conforme modelos e orientações da Portaria;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Exigência de documentos autenticados ou com firma reconhecida;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Declaração escrita de </a:t>
            </a:r>
            <a:r>
              <a:rPr lang="pt-BR" b="1" u="sng" dirty="0" smtClean="0">
                <a:solidFill>
                  <a:schemeClr val="bg1"/>
                </a:solidFill>
              </a:rPr>
              <a:t>não estar respondendo a inquérito policial ou processo criminal;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Atualização do Plano de Segurança;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Pagamento da taxa com valor e com número de referência corretos;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Deverá ser solicitado novo registro no Exército quando houver mudança no CNPJ;</a:t>
            </a:r>
          </a:p>
          <a:p>
            <a:pPr indent="461963" algn="just"/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CONCESSÃO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fontScale="92500" lnSpcReduction="20000"/>
          </a:bodyPr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Pontos de atenção: (continuação)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Para a fabricação de explosivos para consumo próprio, deve ser solicitada a concessão de registro desta atividade, bem como suas complementares;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Empresas que pretendem fabricar produtos passíveis de avaliação, deverão primeiramente solicitar a concessão de um Registro para as DEMAIS ATIVIDADES, contendo a atividade DESENVOLVIMENTO E FABRICAÇÃO DO PROTÓTIPO, bem como as atividades para execução da mesma, como armazenamento do PCE usado como matéria prima dentre outras;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Após aprovação do protótipo e do documento comprobatório da conformidade do mesmo, deverá ser solicitada a CONCESSÃO para a atividade de FABRICAÇÃO do PCE.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REVALIDAÇÃO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A revalidação é o processo de renovação da validade do Registro mediante análise documental e da manutenção de parâmetros estabelecidos pela FPC.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REVALIDAÇÃO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A documentação que deve compor o processo de revalidação são: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 para DEMAIS ATIVIDADES está prevista no Anexo B5 da Portaria nº 56-COLOG, de 5 jun. 2017 e Anexo C da ITA nº 10-COLOG, de 4 jul. 2017.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Para FABRICAÇÃO está prevista no Anexo A2 da Portaria nº 56-COLOG, de 5 jun. 2017.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REVALIDAÇÃO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214282" y="1000108"/>
            <a:ext cx="8643998" cy="5715040"/>
          </a:xfrm>
        </p:spPr>
        <p:txBody>
          <a:bodyPr>
            <a:normAutofit/>
          </a:bodyPr>
          <a:lstStyle/>
          <a:p>
            <a:pPr indent="461963" algn="just"/>
            <a:r>
              <a:rPr lang="pt-BR" sz="4100" dirty="0" smtClean="0">
                <a:solidFill>
                  <a:schemeClr val="bg1"/>
                </a:solidFill>
              </a:rPr>
              <a:t>Exemplo (FABRICAÇÃO)</a:t>
            </a: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1928802"/>
            <a:ext cx="717695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REVALIDAÇÃO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Exemplo (DEMAIS ATIVIDADES)</a:t>
            </a:r>
          </a:p>
          <a:p>
            <a:pPr indent="461963" algn="just"/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2214554"/>
            <a:ext cx="68484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3857628"/>
            <a:ext cx="7543818" cy="240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REVALIDAÇÃO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lnSpcReduction="10000"/>
          </a:bodyPr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Pontos de atenção: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Preenchimento correto do requerimento conforme modelos e orientações da Portaria;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Exigência de documentos autenticados ou com firma reconhecida;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Declaração escrita de </a:t>
            </a:r>
            <a:r>
              <a:rPr lang="pt-BR" b="1" u="sng" dirty="0" smtClean="0">
                <a:solidFill>
                  <a:schemeClr val="bg1"/>
                </a:solidFill>
              </a:rPr>
              <a:t>não estar respondendo a inquérito policial ou processo criminal;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Atualização do Plano de Segurança;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Pagamento da taxa com valor e com número de referência corretos;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Deverá ser solicitado novo registro no Exército quando houver mudança no CNPJ;</a:t>
            </a:r>
          </a:p>
          <a:p>
            <a:pPr indent="461963" algn="just"/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REVALIDAÇÃO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/>
          </a:bodyPr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Pontos de atenção: (continuação)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Não esquecer a Relação de Produtos Controlados pelo Exército a ser fabricado (PCE não passível de avaliação técnica);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Não esquecer a relação das unidades de produção/maquinário.</a:t>
            </a: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APOSTILAMENTO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571472" y="1785926"/>
            <a:ext cx="8229600" cy="3786214"/>
          </a:xfrm>
        </p:spPr>
        <p:txBody>
          <a:bodyPr>
            <a:normAutofit/>
          </a:bodyPr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Apostilamento ao registro é o processo de alteração de dados (inclusão, exclusão ou atualização) da pessoa, do PCE, da atividade ou de informações complementares, mediante iniciativa do interessado a qualquer tempo</a:t>
            </a: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395536" y="213782"/>
            <a:ext cx="8352928" cy="2215991"/>
          </a:xfrm>
          <a:prstGeom prst="rect">
            <a:avLst/>
          </a:prstGeom>
          <a:noFill/>
          <a:effectLst>
            <a:outerShdw blurRad="50800" dist="635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eaLnBrk="1" hangingPunct="1"/>
            <a:r>
              <a:rPr lang="pt-BR" altLang="pt-BR" sz="3200" dirty="0" smtClean="0">
                <a:solidFill>
                  <a:schemeClr val="bg1"/>
                </a:solidFill>
                <a:latin typeface="Arial Black" pitchFamily="34" charset="0"/>
              </a:rPr>
              <a:t>Portaria nº 56-COLOG, de 05 de junho de 2017</a:t>
            </a:r>
            <a:endParaRPr lang="pt-BR" altLang="pt-BR" sz="3200" dirty="0">
              <a:solidFill>
                <a:schemeClr val="bg1"/>
              </a:solidFill>
              <a:latin typeface="Arial Black" pitchFamily="34" charset="0"/>
            </a:endParaRPr>
          </a:p>
          <a:p>
            <a:pPr algn="ctr" eaLnBrk="1" hangingPunct="1"/>
            <a:endParaRPr lang="pt-BR" altLang="pt-BR" sz="2000" dirty="0">
              <a:solidFill>
                <a:schemeClr val="bg1"/>
              </a:solidFill>
              <a:latin typeface="Arial Black" pitchFamily="34" charset="0"/>
            </a:endParaRPr>
          </a:p>
          <a:p>
            <a:pPr algn="ctr" eaLnBrk="1" hangingPunct="1"/>
            <a:r>
              <a:rPr lang="pt-BR" altLang="pt-BR" sz="5400" dirty="0" smtClean="0">
                <a:solidFill>
                  <a:schemeClr val="bg1"/>
                </a:solidFill>
                <a:latin typeface="Arial Black" pitchFamily="34" charset="0"/>
              </a:rPr>
              <a:t>Registro</a:t>
            </a:r>
            <a:endParaRPr lang="pt-BR" altLang="pt-BR" sz="54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329223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APOSTILAMENTO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A documentação que deve compor o processo de </a:t>
            </a:r>
            <a:r>
              <a:rPr lang="pt-BR" dirty="0" err="1" smtClean="0">
                <a:solidFill>
                  <a:schemeClr val="bg1"/>
                </a:solidFill>
              </a:rPr>
              <a:t>apostilamento</a:t>
            </a:r>
            <a:r>
              <a:rPr lang="pt-BR" dirty="0" smtClean="0">
                <a:solidFill>
                  <a:schemeClr val="bg1"/>
                </a:solidFill>
              </a:rPr>
              <a:t>, tanto para DEMAIS ATIVIDADES quanto para FABRICAÇÃO, são as previstas no Anexo B5 da Portaria nº 56-COLOG, de 5 jun. 2017 e Anexo C da ITA nº 10-COLOG, de 4 jul. 2017.</a:t>
            </a: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APOSTILAMENTO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 l="14843" t="21962" r="11914" b="40153"/>
          <a:stretch>
            <a:fillRect/>
          </a:stretch>
        </p:blipFill>
        <p:spPr bwMode="auto">
          <a:xfrm>
            <a:off x="1438046" y="1000108"/>
            <a:ext cx="613435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APOSTILAMENTO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8" name="Espaço Reservado para Conteúdo 6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2286016"/>
          </a:xfrm>
        </p:spPr>
        <p:txBody>
          <a:bodyPr>
            <a:normAutofit/>
          </a:bodyPr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Pontos de atenção: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Todos listados anteriormente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CANCELAMENTO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357158" y="1071546"/>
            <a:ext cx="8372476" cy="5500726"/>
          </a:xfrm>
        </p:spPr>
        <p:txBody>
          <a:bodyPr>
            <a:normAutofit fontScale="92500"/>
          </a:bodyPr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O cancelamento é uma medida administrativa que desautoriza a pessoa a exercer a(s) atividade(s) prevista(s) no registro, podendo ocorrer, a qualquer tempo, nas seguintes situações: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por solicitação do próprio administrado (requerente pessoa física, responsável legal ou substituto imediato);</a:t>
            </a:r>
          </a:p>
          <a:p>
            <a:pPr lvl="1" indent="461963" algn="just"/>
            <a:r>
              <a:rPr lang="pt-BR" i="1" dirty="0" smtClean="0">
                <a:solidFill>
                  <a:schemeClr val="bg1"/>
                </a:solidFill>
              </a:rPr>
              <a:t>ex </a:t>
            </a:r>
            <a:r>
              <a:rPr lang="pt-BR" i="1" dirty="0" err="1" smtClean="0">
                <a:solidFill>
                  <a:schemeClr val="bg1"/>
                </a:solidFill>
              </a:rPr>
              <a:t>officio</a:t>
            </a:r>
            <a:r>
              <a:rPr lang="pt-BR" dirty="0" smtClean="0">
                <a:solidFill>
                  <a:schemeClr val="bg1"/>
                </a:solidFill>
              </a:rPr>
              <a:t>, nos casos de cassação do registro; não revalidação de registro; perda da capacidade técnica para a continuidade da atividade inicialmente autorizada, comprovada por meio de Processo Administrativo; e perda de idoneidade da pessoa.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PROTÓTIPO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Espaço Reservado para Conteúdo 6"/>
          <p:cNvSpPr>
            <a:spLocks noGrp="1"/>
          </p:cNvSpPr>
          <p:nvPr>
            <p:ph idx="1"/>
          </p:nvPr>
        </p:nvSpPr>
        <p:spPr>
          <a:xfrm>
            <a:off x="357158" y="1071546"/>
            <a:ext cx="8372476" cy="5500726"/>
          </a:xfrm>
        </p:spPr>
        <p:txBody>
          <a:bodyPr>
            <a:normAutofit fontScale="92500" lnSpcReduction="10000"/>
          </a:bodyPr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Autorização de Desenvolvimento e Fabricação de Protótipo e Avaliação Técnica de PCE.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Para obtenção dessa </a:t>
            </a:r>
            <a:r>
              <a:rPr lang="pt-BR" u="sng" dirty="0" smtClean="0">
                <a:solidFill>
                  <a:schemeClr val="bg1"/>
                </a:solidFill>
              </a:rPr>
              <a:t>autorização</a:t>
            </a:r>
            <a:r>
              <a:rPr lang="pt-BR" dirty="0" smtClean="0">
                <a:solidFill>
                  <a:schemeClr val="bg1"/>
                </a:solidFill>
              </a:rPr>
              <a:t> para posterior avaliação, faz </a:t>
            </a:r>
            <a:r>
              <a:rPr lang="pt-BR" dirty="0" smtClean="0">
                <a:solidFill>
                  <a:schemeClr val="bg1"/>
                </a:solidFill>
              </a:rPr>
              <a:t>necessário, </a:t>
            </a:r>
            <a:r>
              <a:rPr lang="pt-BR" dirty="0" smtClean="0">
                <a:solidFill>
                  <a:schemeClr val="bg1"/>
                </a:solidFill>
              </a:rPr>
              <a:t>a partir da Portaria nº </a:t>
            </a:r>
            <a:r>
              <a:rPr lang="pt-BR" dirty="0" smtClean="0">
                <a:solidFill>
                  <a:schemeClr val="bg1"/>
                </a:solidFill>
              </a:rPr>
              <a:t>56/2017, </a:t>
            </a:r>
            <a:r>
              <a:rPr lang="pt-BR" dirty="0" smtClean="0">
                <a:solidFill>
                  <a:schemeClr val="bg1"/>
                </a:solidFill>
              </a:rPr>
              <a:t>o </a:t>
            </a:r>
            <a:r>
              <a:rPr lang="pt-BR" dirty="0" err="1" smtClean="0">
                <a:solidFill>
                  <a:schemeClr val="bg1"/>
                </a:solidFill>
              </a:rPr>
              <a:t>apostilamento</a:t>
            </a:r>
            <a:r>
              <a:rPr lang="pt-BR" dirty="0" smtClean="0">
                <a:solidFill>
                  <a:schemeClr val="bg1"/>
                </a:solidFill>
              </a:rPr>
              <a:t> da atividade DESENVOLVIMENTO E FABRICAÇÃO DE PROTÓTIPO DE PCE;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Mesmo com a atividade apostilada, será necessário a solicitação para desenvolver e fabricar para cada PCE desejado;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Tanto a Autorização para Desenvolvimento e Fabricação de Protótipo quanto a </a:t>
            </a:r>
            <a:r>
              <a:rPr lang="pt-BR" dirty="0" smtClean="0">
                <a:solidFill>
                  <a:schemeClr val="bg1"/>
                </a:solidFill>
              </a:rPr>
              <a:t>Autorização para Avaliação </a:t>
            </a:r>
            <a:r>
              <a:rPr lang="pt-BR" dirty="0" smtClean="0">
                <a:solidFill>
                  <a:schemeClr val="bg1"/>
                </a:solidFill>
              </a:rPr>
              <a:t>serão concedidas </a:t>
            </a:r>
            <a:r>
              <a:rPr lang="pt-BR" dirty="0" smtClean="0">
                <a:solidFill>
                  <a:schemeClr val="bg1"/>
                </a:solidFill>
              </a:rPr>
              <a:t>no mesmo momento.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PARTICULARIDADES DA PORTARIA 56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Espaço Reservado para Conteúdo 6"/>
          <p:cNvSpPr>
            <a:spLocks noGrp="1"/>
          </p:cNvSpPr>
          <p:nvPr>
            <p:ph idx="1"/>
          </p:nvPr>
        </p:nvSpPr>
        <p:spPr>
          <a:xfrm>
            <a:off x="357158" y="1071546"/>
            <a:ext cx="8372476" cy="5500726"/>
          </a:xfrm>
        </p:spPr>
        <p:txBody>
          <a:bodyPr>
            <a:normAutofit/>
          </a:bodyPr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Procuradores  de PF e PJ dever ser devidamente registradas no Exército na atividade de PRESTAÇÃO DE SERVIÇO – PROCURADOR DE PESSOA FÍSICA/JURÍDICA;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Conforme a ITA nº 10, de 4 jul 2017, o prestador de serviço terá 365 dias a contar da data da publicação desta para se adequar a nova regra.</a:t>
            </a:r>
          </a:p>
          <a:p>
            <a:pPr lvl="1" indent="461963" algn="just"/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PARTICULARIDADES DA PORTARIA 56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Espaço Reservado para Conteúdo 6"/>
          <p:cNvSpPr>
            <a:spLocks noGrp="1"/>
          </p:cNvSpPr>
          <p:nvPr>
            <p:ph idx="1"/>
          </p:nvPr>
        </p:nvSpPr>
        <p:spPr>
          <a:xfrm>
            <a:off x="357158" y="1071546"/>
            <a:ext cx="8372476" cy="5500726"/>
          </a:xfrm>
        </p:spPr>
        <p:txBody>
          <a:bodyPr>
            <a:normAutofit fontScale="92500" lnSpcReduction="10000"/>
          </a:bodyPr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Com o vigor dessa Portaria, não serão todas as atividades que estarão nas apostilas, algumas atividades estarão presentes somente no Registro da empresa.</a:t>
            </a:r>
          </a:p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Para facilitar, em caso de </a:t>
            </a:r>
            <a:r>
              <a:rPr lang="pt-BR" dirty="0" err="1" smtClean="0">
                <a:solidFill>
                  <a:schemeClr val="bg1"/>
                </a:solidFill>
              </a:rPr>
              <a:t>apostilamentos</a:t>
            </a:r>
            <a:r>
              <a:rPr lang="pt-BR" dirty="0" smtClean="0">
                <a:solidFill>
                  <a:schemeClr val="bg1"/>
                </a:solidFill>
              </a:rPr>
              <a:t> da atividade de PRESTAÇÃO DE SERVIÇO- ARMAZENAGEM DE PRODUTOS QUÍMICOS para alguns produtos, deverão ser observadas o que prescreve o item 1. COLUNA INFORMAÇÕES COMPLEMENTARES do anexo B5, pois em alguns casos basta ter a quantidade declarada, desobrigando a necessidade de Vistoria.</a:t>
            </a:r>
          </a:p>
          <a:p>
            <a:pPr lvl="1" indent="461963" algn="just"/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0"/>
            <a:ext cx="8352928" cy="8925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Portaria </a:t>
            </a: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nº 41-COLOG, de 28 de março de 2018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Espaço Reservado para Conteúdo 6"/>
          <p:cNvSpPr>
            <a:spLocks noGrp="1"/>
          </p:cNvSpPr>
          <p:nvPr>
            <p:ph idx="1"/>
          </p:nvPr>
        </p:nvSpPr>
        <p:spPr>
          <a:xfrm>
            <a:off x="357158" y="1357298"/>
            <a:ext cx="8372476" cy="4000528"/>
          </a:xfrm>
        </p:spPr>
        <p:txBody>
          <a:bodyPr>
            <a:noAutofit/>
          </a:bodyPr>
          <a:lstStyle/>
          <a:p>
            <a:pPr marL="271463" indent="0" algn="just">
              <a:buNone/>
            </a:pPr>
            <a:r>
              <a:rPr lang="pt-BR" sz="3600" dirty="0" smtClean="0">
                <a:solidFill>
                  <a:schemeClr val="bg1"/>
                </a:solidFill>
              </a:rPr>
              <a:t>Altera a Portaria nº56 - COLOG, de 5 de junho de 2017, que dispõe sobre procedimentos administrativos para a concessão, a revalidação, o </a:t>
            </a:r>
            <a:r>
              <a:rPr lang="pt-BR" sz="3600" dirty="0" err="1" smtClean="0">
                <a:solidFill>
                  <a:schemeClr val="bg1"/>
                </a:solidFill>
              </a:rPr>
              <a:t>apostilamento</a:t>
            </a:r>
            <a:r>
              <a:rPr lang="pt-BR" sz="3600" dirty="0" smtClean="0">
                <a:solidFill>
                  <a:schemeClr val="bg1"/>
                </a:solidFill>
              </a:rPr>
              <a:t> e o cancelamento de registro no Exército para o exercício de atividades com produtos controlados.</a:t>
            </a: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-35320"/>
            <a:ext cx="8352928" cy="8925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Portaria nº 41-COLOG, de 28 de março de 2018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Espaço Reservado para Conteúdo 6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786454"/>
          </a:xfrm>
        </p:spPr>
        <p:txBody>
          <a:bodyPr>
            <a:normAutofit fontScale="70000" lnSpcReduction="20000"/>
          </a:bodyPr>
          <a:lstStyle/>
          <a:p>
            <a:pPr marL="180975" indent="461963" algn="just"/>
            <a:r>
              <a:rPr lang="pt-BR" sz="3400" dirty="0" smtClean="0">
                <a:solidFill>
                  <a:schemeClr val="bg1"/>
                </a:solidFill>
              </a:rPr>
              <a:t>Alteração I</a:t>
            </a:r>
          </a:p>
          <a:p>
            <a:pPr marL="276225" lvl="1" indent="461963" algn="just"/>
            <a:r>
              <a:rPr lang="pt-BR" dirty="0" smtClean="0">
                <a:solidFill>
                  <a:schemeClr val="bg1"/>
                </a:solidFill>
              </a:rPr>
              <a:t>Art. 2º ..........................................................................................................</a:t>
            </a:r>
          </a:p>
          <a:p>
            <a:pPr marL="276225" lvl="1" indent="461963" algn="just">
              <a:buNone/>
            </a:pPr>
            <a:r>
              <a:rPr lang="pt-BR" dirty="0" smtClean="0">
                <a:solidFill>
                  <a:schemeClr val="bg1"/>
                </a:solidFill>
              </a:rPr>
              <a:t>§1º Ficam isentas de registro:</a:t>
            </a:r>
          </a:p>
          <a:p>
            <a:pPr marL="276225" lvl="1" indent="461963" algn="just">
              <a:buNone/>
            </a:pPr>
            <a:r>
              <a:rPr lang="pt-BR" dirty="0" smtClean="0">
                <a:solidFill>
                  <a:schemeClr val="bg1"/>
                </a:solidFill>
              </a:rPr>
              <a:t>I </a:t>
            </a:r>
            <a:r>
              <a:rPr lang="pt-BR" dirty="0" smtClean="0">
                <a:solidFill>
                  <a:schemeClr val="bg1"/>
                </a:solidFill>
              </a:rPr>
              <a:t>- as pessoas físicas e jurídicas citadas nos art. 99 a 102 do Regulamento para a Fiscalização de Produtos Controlados</a:t>
            </a:r>
            <a:r>
              <a:rPr lang="pt-BR" dirty="0" smtClean="0">
                <a:solidFill>
                  <a:schemeClr val="bg1"/>
                </a:solidFill>
              </a:rPr>
              <a:t>;</a:t>
            </a:r>
            <a:endParaRPr lang="pt-BR" dirty="0" smtClean="0">
              <a:solidFill>
                <a:schemeClr val="bg1"/>
              </a:solidFill>
            </a:endParaRPr>
          </a:p>
          <a:p>
            <a:pPr marL="276225" lvl="1" indent="461963" algn="just">
              <a:buNone/>
            </a:pPr>
            <a:r>
              <a:rPr lang="pt-BR" dirty="0" smtClean="0">
                <a:solidFill>
                  <a:schemeClr val="bg1"/>
                </a:solidFill>
              </a:rPr>
              <a:t>II - as pessoas físicas, quando utilizarem</a:t>
            </a:r>
            <a:r>
              <a:rPr lang="pt-BR" dirty="0" smtClean="0">
                <a:solidFill>
                  <a:schemeClr val="bg1"/>
                </a:solidFill>
              </a:rPr>
              <a:t>:</a:t>
            </a:r>
            <a:r>
              <a:rPr lang="pt-BR" dirty="0" smtClean="0">
                <a:solidFill>
                  <a:schemeClr val="bg1"/>
                </a:solidFill>
              </a:rPr>
              <a:t> </a:t>
            </a:r>
          </a:p>
          <a:p>
            <a:pPr marL="276225" lvl="1" indent="461963" algn="just">
              <a:buNone/>
            </a:pPr>
            <a:r>
              <a:rPr lang="pt-BR" dirty="0" smtClean="0">
                <a:solidFill>
                  <a:schemeClr val="bg1"/>
                </a:solidFill>
              </a:rPr>
              <a:t>armas de pressão</a:t>
            </a:r>
            <a:r>
              <a:rPr lang="pt-BR" dirty="0" smtClean="0">
                <a:solidFill>
                  <a:schemeClr val="bg1"/>
                </a:solidFill>
              </a:rPr>
              <a:t>;</a:t>
            </a:r>
            <a:r>
              <a:rPr lang="pt-BR" dirty="0" smtClean="0">
                <a:solidFill>
                  <a:schemeClr val="bg1"/>
                </a:solidFill>
              </a:rPr>
              <a:t> </a:t>
            </a:r>
          </a:p>
          <a:p>
            <a:pPr marL="276225" lvl="1" indent="461963" algn="just">
              <a:buNone/>
            </a:pPr>
            <a:r>
              <a:rPr lang="pt-BR" dirty="0" smtClean="0">
                <a:solidFill>
                  <a:schemeClr val="bg1"/>
                </a:solidFill>
              </a:rPr>
              <a:t>fogos de artifício; </a:t>
            </a:r>
            <a:r>
              <a:rPr lang="pt-BR" dirty="0" smtClean="0">
                <a:solidFill>
                  <a:schemeClr val="bg1"/>
                </a:solidFill>
              </a:rPr>
              <a:t>ou</a:t>
            </a:r>
            <a:r>
              <a:rPr lang="pt-BR" dirty="0" smtClean="0">
                <a:solidFill>
                  <a:schemeClr val="bg1"/>
                </a:solidFill>
              </a:rPr>
              <a:t> </a:t>
            </a:r>
          </a:p>
          <a:p>
            <a:pPr marL="276225" lvl="1" indent="461963" algn="just">
              <a:buNone/>
            </a:pPr>
            <a:r>
              <a:rPr lang="pt-BR" dirty="0" smtClean="0">
                <a:solidFill>
                  <a:schemeClr val="bg1"/>
                </a:solidFill>
              </a:rPr>
              <a:t>b) </a:t>
            </a:r>
            <a:r>
              <a:rPr lang="pt-BR" b="1" dirty="0" smtClean="0">
                <a:solidFill>
                  <a:schemeClr val="bg1"/>
                </a:solidFill>
              </a:rPr>
              <a:t>acessórios de arma, do tipo dispositivo de </a:t>
            </a:r>
            <a:r>
              <a:rPr lang="pt-BR" b="1" dirty="0" smtClean="0">
                <a:solidFill>
                  <a:schemeClr val="bg1"/>
                </a:solidFill>
              </a:rPr>
              <a:t>pontaria considerado </a:t>
            </a:r>
            <a:r>
              <a:rPr lang="pt-BR" b="1" dirty="0" smtClean="0">
                <a:solidFill>
                  <a:schemeClr val="bg1"/>
                </a:solidFill>
              </a:rPr>
              <a:t>de uso permitido</a:t>
            </a:r>
            <a:r>
              <a:rPr lang="pt-BR" b="1" dirty="0" smtClean="0">
                <a:solidFill>
                  <a:schemeClr val="bg1"/>
                </a:solidFill>
              </a:rPr>
              <a:t>.</a:t>
            </a:r>
            <a:r>
              <a:rPr lang="pt-BR" dirty="0" smtClean="0">
                <a:solidFill>
                  <a:schemeClr val="bg1"/>
                </a:solidFill>
              </a:rPr>
              <a:t> </a:t>
            </a:r>
          </a:p>
          <a:p>
            <a:pPr marL="276225" lvl="1" indent="461963" algn="just">
              <a:buNone/>
            </a:pPr>
            <a:r>
              <a:rPr lang="pt-BR" b="1" dirty="0" smtClean="0">
                <a:solidFill>
                  <a:schemeClr val="bg1"/>
                </a:solidFill>
              </a:rPr>
              <a:t>III - as empresas de construção civil ou pessoas físicas que utilizem explosivos, eventualmente e </a:t>
            </a:r>
            <a:r>
              <a:rPr lang="pt-BR" b="1" dirty="0" smtClean="0">
                <a:solidFill>
                  <a:schemeClr val="bg1"/>
                </a:solidFill>
              </a:rPr>
              <a:t>somente por </a:t>
            </a:r>
            <a:r>
              <a:rPr lang="pt-BR" b="1" dirty="0" smtClean="0">
                <a:solidFill>
                  <a:schemeClr val="bg1"/>
                </a:solidFill>
              </a:rPr>
              <a:t>meio de prestação de serviço terceirizado de detonação</a:t>
            </a:r>
            <a:r>
              <a:rPr lang="pt-BR" b="1" dirty="0" smtClean="0">
                <a:solidFill>
                  <a:schemeClr val="bg1"/>
                </a:solidFill>
              </a:rPr>
              <a:t>.</a:t>
            </a:r>
            <a:r>
              <a:rPr lang="pt-BR" b="1" dirty="0" smtClean="0">
                <a:solidFill>
                  <a:schemeClr val="bg1"/>
                </a:solidFill>
              </a:rPr>
              <a:t> </a:t>
            </a:r>
          </a:p>
          <a:p>
            <a:pPr marL="276225" lvl="1" indent="461963" algn="just">
              <a:buNone/>
            </a:pPr>
            <a:r>
              <a:rPr lang="pt-BR" b="1" dirty="0" smtClean="0">
                <a:solidFill>
                  <a:schemeClr val="bg1"/>
                </a:solidFill>
              </a:rPr>
              <a:t>§</a:t>
            </a:r>
            <a:r>
              <a:rPr lang="pt-BR" b="1" dirty="0" smtClean="0">
                <a:solidFill>
                  <a:schemeClr val="bg1"/>
                </a:solidFill>
              </a:rPr>
              <a:t>2º Para </a:t>
            </a:r>
            <a:r>
              <a:rPr lang="pt-BR" b="1" dirty="0" smtClean="0">
                <a:solidFill>
                  <a:schemeClr val="bg1"/>
                </a:solidFill>
              </a:rPr>
              <a:t>efeitos desta portaria, empresa de construção civil é aquela cujo CNPJ apresenta os códigos 41, 42 e 43, constantes do Cadastro Nacional de Atividade Econômica emitido pelo IBGE, com suas atualizações, como atividade econômica principal</a:t>
            </a:r>
            <a:r>
              <a:rPr lang="pt-BR" b="1" dirty="0" smtClean="0">
                <a:solidFill>
                  <a:schemeClr val="bg1"/>
                </a:solidFill>
              </a:rPr>
              <a:t>.</a:t>
            </a:r>
            <a:r>
              <a:rPr lang="pt-BR" b="1" dirty="0" smtClean="0">
                <a:solidFill>
                  <a:schemeClr val="bg1"/>
                </a:solidFill>
              </a:rPr>
              <a:t> </a:t>
            </a:r>
          </a:p>
          <a:p>
            <a:pPr marL="276225" lvl="1" indent="461963" algn="just">
              <a:buNone/>
            </a:pPr>
            <a:r>
              <a:rPr lang="pt-BR" b="1" dirty="0" smtClean="0">
                <a:solidFill>
                  <a:schemeClr val="bg1"/>
                </a:solidFill>
              </a:rPr>
              <a:t>§</a:t>
            </a:r>
            <a:r>
              <a:rPr lang="pt-BR" b="1" dirty="0" smtClean="0">
                <a:solidFill>
                  <a:schemeClr val="bg1"/>
                </a:solidFill>
              </a:rPr>
              <a:t>3º Considera-se </a:t>
            </a:r>
            <a:r>
              <a:rPr lang="pt-BR" b="1" dirty="0" smtClean="0">
                <a:solidFill>
                  <a:schemeClr val="bg1"/>
                </a:solidFill>
              </a:rPr>
              <a:t>utilização eventual de </a:t>
            </a:r>
            <a:r>
              <a:rPr lang="pt-BR" b="1" dirty="0" smtClean="0">
                <a:solidFill>
                  <a:schemeClr val="bg1"/>
                </a:solidFill>
              </a:rPr>
              <a:t>explosivos o </a:t>
            </a:r>
            <a:r>
              <a:rPr lang="pt-BR" b="1" dirty="0" smtClean="0">
                <a:solidFill>
                  <a:schemeClr val="bg1"/>
                </a:solidFill>
              </a:rPr>
              <a:t>serviço de detonação realizado em período de até noventa dias em prazo de doze meses.”</a:t>
            </a:r>
          </a:p>
          <a:p>
            <a:pPr lvl="1" indent="461963" algn="just"/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0"/>
            <a:ext cx="8352928" cy="8925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Portaria </a:t>
            </a: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nº 41-COLOG, de 28 de março de 2018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Espaço Reservado para Conteúdo 6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Autofit/>
          </a:bodyPr>
          <a:lstStyle/>
          <a:p>
            <a:r>
              <a:rPr lang="pt-BR" sz="2000" dirty="0" smtClean="0">
                <a:solidFill>
                  <a:schemeClr val="bg1"/>
                </a:solidFill>
              </a:rPr>
              <a:t>Alteração II</a:t>
            </a:r>
          </a:p>
          <a:p>
            <a:pPr lvl="1"/>
            <a:r>
              <a:rPr lang="pt-BR" sz="2000" dirty="0" smtClean="0">
                <a:solidFill>
                  <a:schemeClr val="bg1"/>
                </a:solidFill>
              </a:rPr>
              <a:t>Art</a:t>
            </a:r>
            <a:r>
              <a:rPr lang="pt-BR" sz="2000" dirty="0" smtClean="0">
                <a:solidFill>
                  <a:schemeClr val="bg1"/>
                </a:solidFill>
              </a:rPr>
              <a:t>. 26.As vistorias serão realizadas obrigatoriamente nos seguintes casos</a:t>
            </a:r>
            <a:r>
              <a:rPr lang="pt-BR" sz="2000" dirty="0" smtClean="0">
                <a:solidFill>
                  <a:schemeClr val="bg1"/>
                </a:solidFill>
              </a:rPr>
              <a:t>:</a:t>
            </a:r>
          </a:p>
          <a:p>
            <a:pPr marL="276225" lvl="1" indent="461963" algn="just">
              <a:lnSpc>
                <a:spcPct val="80000"/>
              </a:lnSpc>
              <a:buFont typeface="Arial" pitchFamily="34" charset="0"/>
              <a:buNone/>
            </a:pPr>
            <a:r>
              <a:rPr lang="pt-BR" sz="2000" dirty="0" smtClean="0">
                <a:solidFill>
                  <a:schemeClr val="bg1"/>
                </a:solidFill>
              </a:rPr>
              <a:t> I –atividade de fabricação de PCE:</a:t>
            </a:r>
          </a:p>
          <a:p>
            <a:pPr marL="276225" lvl="1" indent="461963" algn="just">
              <a:lnSpc>
                <a:spcPct val="80000"/>
              </a:lnSpc>
              <a:buFont typeface="Arial" pitchFamily="34" charset="0"/>
              <a:buNone/>
            </a:pPr>
            <a:r>
              <a:rPr lang="pt-BR" sz="2000" dirty="0" smtClean="0">
                <a:solidFill>
                  <a:schemeClr val="bg1"/>
                </a:solidFill>
              </a:rPr>
              <a:t>a) nos processos de concessão de registro;</a:t>
            </a:r>
          </a:p>
          <a:p>
            <a:pPr marL="276225" lvl="1" indent="461963" algn="just">
              <a:lnSpc>
                <a:spcPct val="80000"/>
              </a:lnSpc>
              <a:buFont typeface="Arial" pitchFamily="34" charset="0"/>
              <a:buNone/>
            </a:pPr>
            <a:r>
              <a:rPr lang="pt-BR" sz="2000" dirty="0" smtClean="0">
                <a:solidFill>
                  <a:schemeClr val="bg1"/>
                </a:solidFill>
              </a:rPr>
              <a:t>b) nos processos de </a:t>
            </a:r>
            <a:r>
              <a:rPr lang="pt-BR" sz="2000" dirty="0" err="1" smtClean="0">
                <a:solidFill>
                  <a:schemeClr val="bg1"/>
                </a:solidFill>
              </a:rPr>
              <a:t>apostilamento</a:t>
            </a:r>
            <a:r>
              <a:rPr lang="pt-BR" sz="2000" dirty="0" smtClean="0">
                <a:solidFill>
                  <a:schemeClr val="bg1"/>
                </a:solidFill>
              </a:rPr>
              <a:t>:</a:t>
            </a:r>
          </a:p>
          <a:p>
            <a:pPr marL="276225" lvl="1" indent="461963" algn="just">
              <a:lnSpc>
                <a:spcPct val="80000"/>
              </a:lnSpc>
              <a:buFont typeface="Arial" pitchFamily="34" charset="0"/>
              <a:buNone/>
            </a:pPr>
            <a:r>
              <a:rPr lang="pt-BR" sz="2000" dirty="0" smtClean="0">
                <a:solidFill>
                  <a:schemeClr val="bg1"/>
                </a:solidFill>
              </a:rPr>
              <a:t>1)que exijam verificação de distâncias de segurança (armazenagem ou alteração de área perigosa); </a:t>
            </a:r>
          </a:p>
          <a:p>
            <a:pPr marL="276225" lvl="1" indent="461963" algn="just">
              <a:lnSpc>
                <a:spcPct val="80000"/>
              </a:lnSpc>
              <a:buFont typeface="Arial" pitchFamily="34" charset="0"/>
              <a:buNone/>
            </a:pPr>
            <a:r>
              <a:rPr lang="pt-BR" sz="2000" b="1" dirty="0" smtClean="0">
                <a:solidFill>
                  <a:schemeClr val="bg1"/>
                </a:solidFill>
              </a:rPr>
              <a:t>2)cuja apresentação do plano de segurança seja obrigatória;e</a:t>
            </a:r>
            <a:r>
              <a:rPr lang="pt-BR" sz="2000" dirty="0" smtClean="0">
                <a:solidFill>
                  <a:schemeClr val="bg1"/>
                </a:solidFill>
              </a:rPr>
              <a:t> </a:t>
            </a:r>
          </a:p>
          <a:p>
            <a:pPr marL="276225" lvl="1" indent="461963" algn="just">
              <a:lnSpc>
                <a:spcPct val="80000"/>
              </a:lnSpc>
              <a:buFont typeface="Arial" pitchFamily="34" charset="0"/>
              <a:buNone/>
            </a:pPr>
            <a:r>
              <a:rPr lang="pt-BR" sz="2000" dirty="0" smtClean="0">
                <a:solidFill>
                  <a:schemeClr val="bg1"/>
                </a:solidFill>
              </a:rPr>
              <a:t>3)para alteração de endereço.</a:t>
            </a:r>
          </a:p>
          <a:p>
            <a:pPr marL="276225" lvl="1" indent="461963" algn="just">
              <a:lnSpc>
                <a:spcPct val="80000"/>
              </a:lnSpc>
              <a:buFont typeface="Arial" pitchFamily="34" charset="0"/>
              <a:buNone/>
            </a:pPr>
            <a:r>
              <a:rPr lang="pt-BR" sz="2000" dirty="0" smtClean="0">
                <a:solidFill>
                  <a:schemeClr val="bg1"/>
                </a:solidFill>
              </a:rPr>
              <a:t>c)nos processos de cancelamento do registro, nos termos do art. 59 desta portaria. </a:t>
            </a:r>
          </a:p>
          <a:p>
            <a:pPr marL="276225" lvl="1" indent="461963" algn="just">
              <a:lnSpc>
                <a:spcPct val="80000"/>
              </a:lnSpc>
              <a:buFont typeface="Arial" pitchFamily="34" charset="0"/>
              <a:buNone/>
            </a:pPr>
            <a:r>
              <a:rPr lang="pt-BR" sz="2000" dirty="0" smtClean="0">
                <a:solidFill>
                  <a:schemeClr val="bg1"/>
                </a:solidFill>
              </a:rPr>
              <a:t>II –demais atividades com PCE: </a:t>
            </a:r>
          </a:p>
          <a:p>
            <a:pPr marL="276225" lvl="1" indent="461963" algn="just">
              <a:lnSpc>
                <a:spcPct val="80000"/>
              </a:lnSpc>
              <a:buFont typeface="Arial" pitchFamily="34" charset="0"/>
              <a:buNone/>
            </a:pPr>
            <a:r>
              <a:rPr lang="pt-BR" sz="2000" dirty="0" smtClean="0">
                <a:solidFill>
                  <a:schemeClr val="bg1"/>
                </a:solidFill>
              </a:rPr>
              <a:t>a) nos processos de concessão ou de </a:t>
            </a:r>
            <a:r>
              <a:rPr lang="pt-BR" sz="2000" dirty="0" err="1" smtClean="0">
                <a:solidFill>
                  <a:schemeClr val="bg1"/>
                </a:solidFill>
              </a:rPr>
              <a:t>apostilamento</a:t>
            </a:r>
            <a:r>
              <a:rPr lang="pt-BR" sz="2000" dirty="0" smtClean="0">
                <a:solidFill>
                  <a:schemeClr val="bg1"/>
                </a:solidFill>
              </a:rPr>
              <a:t> ao registro que exijam verificação de distâncias de segurança ou que seja obrigatória a apresentação do plano de segurança;e </a:t>
            </a:r>
          </a:p>
          <a:p>
            <a:pPr marL="276225" lvl="1" indent="461963" algn="just">
              <a:lnSpc>
                <a:spcPct val="80000"/>
              </a:lnSpc>
              <a:buFont typeface="Arial" pitchFamily="34" charset="0"/>
              <a:buNone/>
            </a:pPr>
            <a:r>
              <a:rPr lang="pt-BR" sz="2000" dirty="0" smtClean="0">
                <a:solidFill>
                  <a:schemeClr val="bg1"/>
                </a:solidFill>
              </a:rPr>
              <a:t>b) nos processos de cancelamento do registro, nos termos do art. 59 desta portaria. </a:t>
            </a:r>
          </a:p>
          <a:p>
            <a:pPr marL="276225" lvl="1" indent="461963" algn="just">
              <a:lnSpc>
                <a:spcPct val="80000"/>
              </a:lnSpc>
              <a:buFont typeface="Arial" pitchFamily="34" charset="0"/>
              <a:buNone/>
            </a:pPr>
            <a:r>
              <a:rPr lang="pt-BR" sz="2000" b="1" dirty="0" smtClean="0">
                <a:solidFill>
                  <a:schemeClr val="bg1"/>
                </a:solidFill>
              </a:rPr>
              <a:t>Parágrafo único. A fiscalização de produtos controlados poderá promover ou requerer diligências nos casos de processos de registro cuja vistoria não seja obrigatória.”</a:t>
            </a: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 descr="2743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6" name="Imagem 5" descr="cabeçalho DFPC - Power point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10" name="Retângulo 9"/>
          <p:cNvSpPr/>
          <p:nvPr/>
        </p:nvSpPr>
        <p:spPr>
          <a:xfrm>
            <a:off x="857224" y="142852"/>
            <a:ext cx="7286675" cy="553998"/>
          </a:xfrm>
          <a:prstGeom prst="rect">
            <a:avLst/>
          </a:prstGeom>
          <a:noFill/>
          <a:effectLst>
            <a:outerShdw blurRad="50800" dist="635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endParaRPr lang="pt-BR" sz="3000" b="1" spc="15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8" name="Espaço Reservado para Conteúdo 2">
            <a:extLst>
              <a:ext uri="{FF2B5EF4-FFF2-40B4-BE49-F238E27FC236}">
                <a16:creationId xmlns:a16="http://schemas.microsoft.com/office/drawing/2014/main" xmlns="" id="{120B7728-31DD-49F5-A271-44A55941B8BA}"/>
              </a:ext>
            </a:extLst>
          </p:cNvPr>
          <p:cNvSpPr txBox="1">
            <a:spLocks/>
          </p:cNvSpPr>
          <p:nvPr/>
        </p:nvSpPr>
        <p:spPr>
          <a:xfrm>
            <a:off x="500034" y="2357430"/>
            <a:ext cx="8229600" cy="290037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algn="just"/>
            <a:r>
              <a:rPr lang="pt-BR" sz="3200" smtClean="0">
                <a:solidFill>
                  <a:schemeClr val="bg1"/>
                </a:solidFill>
              </a:rPr>
              <a:t>Dispõe sobre procedimentos administrativos para a concessão, a revalidação, o apostilamento e o cancelamento de registro no Exército para o exercício de atividades com produtos controlados e dá outras providências.</a:t>
            </a:r>
            <a:endParaRPr kumimoji="0" lang="pt-BR" sz="3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839676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0"/>
            <a:ext cx="8352928" cy="8925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Portaria </a:t>
            </a: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nº 41-COLOG, de 28 de março de 2018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Espaço Reservado para Conteúdo 6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Autofit/>
          </a:bodyPr>
          <a:lstStyle/>
          <a:p>
            <a:r>
              <a:rPr lang="pt-BR" sz="2000" dirty="0" smtClean="0">
                <a:solidFill>
                  <a:schemeClr val="bg1"/>
                </a:solidFill>
              </a:rPr>
              <a:t>Alteração III</a:t>
            </a:r>
          </a:p>
          <a:p>
            <a:pPr lvl="1"/>
            <a:r>
              <a:rPr lang="pt-BR" sz="2000" dirty="0" smtClean="0">
                <a:solidFill>
                  <a:schemeClr val="bg1"/>
                </a:solidFill>
              </a:rPr>
              <a:t>Incluir o §4º no art. 66 da portaria nº </a:t>
            </a:r>
            <a:r>
              <a:rPr lang="pt-BR" sz="2000" dirty="0" smtClean="0">
                <a:solidFill>
                  <a:schemeClr val="bg1"/>
                </a:solidFill>
              </a:rPr>
              <a:t>56-COLOG/2017</a:t>
            </a:r>
          </a:p>
          <a:p>
            <a:pPr lvl="1">
              <a:buNone/>
            </a:pPr>
            <a:r>
              <a:rPr lang="pt-BR" sz="2000" b="1" dirty="0" smtClean="0">
                <a:solidFill>
                  <a:schemeClr val="bg1"/>
                </a:solidFill>
              </a:rPr>
              <a:t>§ </a:t>
            </a:r>
            <a:r>
              <a:rPr lang="pt-BR" sz="2000" b="1" dirty="0" smtClean="0">
                <a:solidFill>
                  <a:schemeClr val="bg1"/>
                </a:solidFill>
              </a:rPr>
              <a:t>4º O </a:t>
            </a:r>
            <a:r>
              <a:rPr lang="pt-BR" sz="2000" b="1" dirty="0" smtClean="0">
                <a:solidFill>
                  <a:schemeClr val="bg1"/>
                </a:solidFill>
              </a:rPr>
              <a:t>Plano de </a:t>
            </a:r>
            <a:r>
              <a:rPr lang="pt-BR" sz="2000" b="1" dirty="0" smtClean="0">
                <a:solidFill>
                  <a:schemeClr val="bg1"/>
                </a:solidFill>
              </a:rPr>
              <a:t>Segurança para </a:t>
            </a:r>
            <a:r>
              <a:rPr lang="pt-BR" sz="2000" b="1" dirty="0" smtClean="0">
                <a:solidFill>
                  <a:schemeClr val="bg1"/>
                </a:solidFill>
              </a:rPr>
              <a:t>os produtos explosivos deverá abordar, ainda, as seguintes práticas</a:t>
            </a:r>
            <a:r>
              <a:rPr lang="pt-BR" sz="2000" b="1" dirty="0" smtClean="0">
                <a:solidFill>
                  <a:schemeClr val="bg1"/>
                </a:solidFill>
              </a:rPr>
              <a:t>:</a:t>
            </a:r>
            <a:endParaRPr lang="pt-BR" sz="2000" b="1" dirty="0" smtClean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pt-BR" sz="2000" b="1" dirty="0" smtClean="0">
                <a:solidFill>
                  <a:schemeClr val="bg1"/>
                </a:solidFill>
              </a:rPr>
              <a:t>I – controle de acesso de pessoal a locais e sistemas</a:t>
            </a:r>
            <a:r>
              <a:rPr lang="pt-BR" sz="2000" b="1" dirty="0" smtClean="0">
                <a:solidFill>
                  <a:schemeClr val="bg1"/>
                </a:solidFill>
              </a:rPr>
              <a:t>:</a:t>
            </a:r>
            <a:endParaRPr lang="pt-BR" sz="2000" b="1" dirty="0" smtClean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pt-BR" sz="2000" b="1" dirty="0" smtClean="0">
                <a:solidFill>
                  <a:schemeClr val="bg1"/>
                </a:solidFill>
              </a:rPr>
              <a:t>a) monitoramento </a:t>
            </a:r>
            <a:r>
              <a:rPr lang="pt-BR" sz="2000" b="1" dirty="0" smtClean="0">
                <a:solidFill>
                  <a:schemeClr val="bg1"/>
                </a:solidFill>
              </a:rPr>
              <a:t>eletrônico, durante vinte e quatro horas por dia, das áreas de armazenagem ou de fabricação de explosivos e seus acessos</a:t>
            </a:r>
            <a:r>
              <a:rPr lang="pt-BR" sz="2000" b="1" dirty="0" smtClean="0">
                <a:solidFill>
                  <a:schemeClr val="bg1"/>
                </a:solidFill>
              </a:rPr>
              <a:t>;</a:t>
            </a:r>
            <a:endParaRPr lang="pt-BR" sz="2000" b="1" dirty="0" smtClean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pt-BR" sz="2000" b="1" dirty="0" smtClean="0">
                <a:solidFill>
                  <a:schemeClr val="bg1"/>
                </a:solidFill>
              </a:rPr>
              <a:t>b) procedimentos </a:t>
            </a:r>
            <a:r>
              <a:rPr lang="pt-BR" sz="2000" b="1" dirty="0" smtClean="0">
                <a:solidFill>
                  <a:schemeClr val="bg1"/>
                </a:solidFill>
              </a:rPr>
              <a:t>definidos para entrada, saída e revista de pessoal; </a:t>
            </a:r>
            <a:r>
              <a:rPr lang="pt-BR" sz="2000" b="1" dirty="0" smtClean="0">
                <a:solidFill>
                  <a:schemeClr val="bg1"/>
                </a:solidFill>
              </a:rPr>
              <a:t>e</a:t>
            </a:r>
            <a:endParaRPr lang="pt-BR" sz="2000" b="1" dirty="0" smtClean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pt-BR" sz="2000" b="1" dirty="0" smtClean="0">
                <a:solidFill>
                  <a:schemeClr val="bg1"/>
                </a:solidFill>
              </a:rPr>
              <a:t>c) definição </a:t>
            </a:r>
            <a:r>
              <a:rPr lang="pt-BR" sz="2000" b="1" dirty="0" smtClean="0">
                <a:solidFill>
                  <a:schemeClr val="bg1"/>
                </a:solidFill>
              </a:rPr>
              <a:t>de áreas com restrição de acesso, inclusive de uso de telefonia móvel</a:t>
            </a:r>
            <a:r>
              <a:rPr lang="pt-BR" sz="2000" b="1" dirty="0" smtClean="0">
                <a:solidFill>
                  <a:schemeClr val="bg1"/>
                </a:solidFill>
              </a:rPr>
              <a:t>.</a:t>
            </a:r>
            <a:endParaRPr lang="pt-BR" sz="2000" b="1" dirty="0" smtClean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pt-BR" sz="2000" b="1" dirty="0" smtClean="0">
                <a:solidFill>
                  <a:schemeClr val="bg1"/>
                </a:solidFill>
              </a:rPr>
              <a:t>II – medidas ativas e passivas de proteção a patrimônio, a pessoas e conhecimentos relacionados a atividades com PCE</a:t>
            </a:r>
            <a:r>
              <a:rPr lang="pt-BR" sz="2000" b="1" dirty="0" smtClean="0">
                <a:solidFill>
                  <a:schemeClr val="bg1"/>
                </a:solidFill>
              </a:rPr>
              <a:t>:</a:t>
            </a:r>
            <a:r>
              <a:rPr lang="pt-BR" sz="2000" b="1" dirty="0" smtClean="0">
                <a:solidFill>
                  <a:schemeClr val="bg1"/>
                </a:solidFill>
              </a:rPr>
              <a:t> </a:t>
            </a:r>
          </a:p>
          <a:p>
            <a:pPr lvl="1">
              <a:buNone/>
            </a:pPr>
            <a:r>
              <a:rPr lang="pt-BR" sz="2000" b="1" dirty="0" smtClean="0">
                <a:solidFill>
                  <a:schemeClr val="bg1"/>
                </a:solidFill>
              </a:rPr>
              <a:t>a)disponibilidade </a:t>
            </a:r>
            <a:r>
              <a:rPr lang="pt-BR" sz="2000" b="1" dirty="0" smtClean="0">
                <a:solidFill>
                  <a:schemeClr val="bg1"/>
                </a:solidFill>
              </a:rPr>
              <a:t>de meios de comunicação fixo ou móvel; </a:t>
            </a:r>
            <a:r>
              <a:rPr lang="pt-BR" sz="2000" b="1" dirty="0" smtClean="0">
                <a:solidFill>
                  <a:schemeClr val="bg1"/>
                </a:solidFill>
              </a:rPr>
              <a:t>e</a:t>
            </a:r>
            <a:r>
              <a:rPr lang="pt-BR" sz="2000" b="1" dirty="0" smtClean="0">
                <a:solidFill>
                  <a:schemeClr val="bg1"/>
                </a:solidFill>
              </a:rPr>
              <a:t> </a:t>
            </a:r>
          </a:p>
          <a:p>
            <a:pPr lvl="1">
              <a:buNone/>
            </a:pPr>
            <a:r>
              <a:rPr lang="pt-BR" sz="2000" b="1" dirty="0" smtClean="0">
                <a:solidFill>
                  <a:schemeClr val="bg1"/>
                </a:solidFill>
              </a:rPr>
              <a:t>b)vigilância  </a:t>
            </a:r>
            <a:r>
              <a:rPr lang="pt-BR" sz="2000" b="1" dirty="0" smtClean="0">
                <a:solidFill>
                  <a:schemeClr val="bg1"/>
                </a:solidFill>
              </a:rPr>
              <a:t>nos locais onde houver armazenagem ou fabricação de explosivos, se não for possível monitoramento eletrônico. </a:t>
            </a:r>
          </a:p>
          <a:p>
            <a:pPr lvl="1">
              <a:buNone/>
            </a:pPr>
            <a:r>
              <a:rPr lang="pt-BR" sz="2000" b="1" dirty="0" smtClean="0">
                <a:solidFill>
                  <a:schemeClr val="bg1"/>
                </a:solidFill>
              </a:rPr>
              <a:t>III – medidas preventivas contra roubos e furtos de explosivos durante os deslocamentos e </a:t>
            </a:r>
            <a:r>
              <a:rPr lang="pt-BR" sz="2000" b="1" dirty="0" smtClean="0">
                <a:solidFill>
                  <a:schemeClr val="bg1"/>
                </a:solidFill>
              </a:rPr>
              <a:t>estacionamentos</a:t>
            </a:r>
            <a:endParaRPr lang="pt-BR" sz="2000" b="1" dirty="0" smtClean="0">
              <a:solidFill>
                <a:schemeClr val="bg1"/>
              </a:solidFill>
            </a:endParaRPr>
          </a:p>
          <a:p>
            <a:pPr lvl="1"/>
            <a:endParaRPr lang="pt-BR" sz="2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0"/>
            <a:ext cx="8352928" cy="8925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Portaria </a:t>
            </a:r>
            <a:r>
              <a:rPr lang="pt-BR" sz="2600" b="1" spc="15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nº 41-COLOG, de 28 de março de 2018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Espaço Reservado para Conteúdo 6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Autofit/>
          </a:bodyPr>
          <a:lstStyle/>
          <a:p>
            <a:r>
              <a:rPr lang="pt-BR" sz="2400" dirty="0" smtClean="0">
                <a:solidFill>
                  <a:schemeClr val="bg1"/>
                </a:solidFill>
              </a:rPr>
              <a:t>Alteração III (continuação)</a:t>
            </a:r>
          </a:p>
          <a:p>
            <a:endParaRPr lang="pt-BR" sz="2400" dirty="0" smtClean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pt-BR" sz="2400" b="1" dirty="0" smtClean="0">
                <a:solidFill>
                  <a:schemeClr val="bg1"/>
                </a:solidFill>
              </a:rPr>
              <a:t>III </a:t>
            </a:r>
            <a:r>
              <a:rPr lang="pt-BR" sz="2400" b="1" dirty="0" smtClean="0">
                <a:solidFill>
                  <a:schemeClr val="bg1"/>
                </a:solidFill>
              </a:rPr>
              <a:t>– medidas preventivas contra roubos e furtos de explosivos durante os deslocamentos e estacionamentos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  <a:r>
              <a:rPr lang="pt-BR" sz="2400" b="1" dirty="0" smtClean="0">
                <a:solidFill>
                  <a:schemeClr val="bg1"/>
                </a:solidFill>
              </a:rPr>
              <a:t> </a:t>
            </a:r>
          </a:p>
          <a:p>
            <a:pPr lvl="1">
              <a:buNone/>
            </a:pPr>
            <a:r>
              <a:rPr lang="pt-BR" sz="2400" b="1" dirty="0" smtClean="0">
                <a:solidFill>
                  <a:schemeClr val="bg1"/>
                </a:solidFill>
              </a:rPr>
              <a:t>IV – medidas de contingência, em caso de acidentes ou de detecção da prática de ilícitos com explosivos, incluindo a informação à fiscalização de PCE</a:t>
            </a:r>
            <a:r>
              <a:rPr lang="pt-BR" sz="2400" b="1" dirty="0" smtClean="0">
                <a:solidFill>
                  <a:schemeClr val="bg1"/>
                </a:solidFill>
              </a:rPr>
              <a:t>:</a:t>
            </a:r>
            <a:r>
              <a:rPr lang="pt-BR" sz="2400" b="1" dirty="0" smtClean="0">
                <a:solidFill>
                  <a:schemeClr val="bg1"/>
                </a:solidFill>
              </a:rPr>
              <a:t> </a:t>
            </a:r>
          </a:p>
          <a:p>
            <a:pPr lvl="1">
              <a:buNone/>
            </a:pPr>
            <a:r>
              <a:rPr lang="pt-BR" sz="2400" b="1" dirty="0" smtClean="0">
                <a:solidFill>
                  <a:schemeClr val="bg1"/>
                </a:solidFill>
              </a:rPr>
              <a:t>a) previsão </a:t>
            </a:r>
            <a:r>
              <a:rPr lang="pt-BR" sz="2400" b="1" dirty="0" smtClean="0">
                <a:solidFill>
                  <a:schemeClr val="bg1"/>
                </a:solidFill>
              </a:rPr>
              <a:t>de instrumentos capazes de permitir, com rapidez e segurança, o acionamento da central de monitoramento; </a:t>
            </a:r>
            <a:r>
              <a:rPr lang="pt-BR" sz="2400" b="1" dirty="0" smtClean="0">
                <a:solidFill>
                  <a:schemeClr val="bg1"/>
                </a:solidFill>
              </a:rPr>
              <a:t>e</a:t>
            </a:r>
            <a:endParaRPr lang="pt-BR" sz="2400" b="1" dirty="0" smtClean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pt-BR" sz="2400" b="1" dirty="0" smtClean="0">
                <a:solidFill>
                  <a:schemeClr val="bg1"/>
                </a:solidFill>
              </a:rPr>
              <a:t>b) difusão </a:t>
            </a:r>
            <a:r>
              <a:rPr lang="pt-BR" sz="2400" b="1" dirty="0" smtClean="0">
                <a:solidFill>
                  <a:schemeClr val="bg1"/>
                </a:solidFill>
              </a:rPr>
              <a:t>da ocorrência as órgãos de segurança pública</a:t>
            </a:r>
            <a:r>
              <a:rPr lang="pt-BR" sz="2400" b="1" dirty="0" smtClean="0">
                <a:solidFill>
                  <a:schemeClr val="bg1"/>
                </a:solidFill>
              </a:rPr>
              <a:t>.</a:t>
            </a:r>
            <a:endParaRPr lang="pt-BR" sz="2400" b="1" dirty="0" smtClean="0">
              <a:solidFill>
                <a:schemeClr val="bg1"/>
              </a:solidFill>
            </a:endParaRPr>
          </a:p>
          <a:p>
            <a:pPr lvl="1">
              <a:buNone/>
            </a:pPr>
            <a:r>
              <a:rPr lang="pt-BR" sz="2400" b="1" dirty="0" smtClean="0">
                <a:solidFill>
                  <a:schemeClr val="bg1"/>
                </a:solidFill>
              </a:rPr>
              <a:t>Parágrafo único. O </a:t>
            </a:r>
            <a:r>
              <a:rPr lang="pt-BR" sz="2400" b="1" dirty="0" smtClean="0">
                <a:solidFill>
                  <a:schemeClr val="bg1"/>
                </a:solidFill>
              </a:rPr>
              <a:t>arquivo de </a:t>
            </a:r>
            <a:r>
              <a:rPr lang="pt-BR" sz="2400" b="1" dirty="0" smtClean="0">
                <a:solidFill>
                  <a:schemeClr val="bg1"/>
                </a:solidFill>
              </a:rPr>
              <a:t>monitoramento da área de armazenagem e fabricação de explosivos deve permanecer disponível pelo período mínimo de trinta dias.”</a:t>
            </a:r>
          </a:p>
          <a:p>
            <a:pPr lvl="1"/>
            <a:endParaRPr lang="pt-BR" sz="2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428596" y="714356"/>
            <a:ext cx="8352928" cy="1015663"/>
          </a:xfrm>
          <a:prstGeom prst="rect">
            <a:avLst/>
          </a:prstGeom>
          <a:noFill/>
          <a:effectLst>
            <a:outerShdw blurRad="50800" dist="635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eaLnBrk="1" hangingPunct="1"/>
            <a:r>
              <a:rPr lang="pt-BR" altLang="pt-BR" sz="6000" dirty="0" smtClean="0">
                <a:solidFill>
                  <a:schemeClr val="bg1"/>
                </a:solidFill>
                <a:latin typeface="Arial Black" pitchFamily="34" charset="0"/>
              </a:rPr>
              <a:t>DÚVIDAS?</a:t>
            </a:r>
            <a:endParaRPr lang="pt-BR" altLang="pt-BR" sz="6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329223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2678893" y="5214950"/>
            <a:ext cx="3995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>
                <a:solidFill>
                  <a:srgbClr val="000096"/>
                </a:solidFill>
                <a:latin typeface="Arial Black" pitchFamily="34" charset="0"/>
              </a:rPr>
              <a:t>Você Pode Confiar!</a:t>
            </a:r>
          </a:p>
        </p:txBody>
      </p:sp>
      <p:sp>
        <p:nvSpPr>
          <p:cNvPr id="11" name="CaixaDeTexto 10"/>
          <p:cNvSpPr txBox="1"/>
          <p:nvPr/>
        </p:nvSpPr>
        <p:spPr>
          <a:xfrm>
            <a:off x="2740609" y="4125590"/>
            <a:ext cx="3871573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7500" b="1" err="1">
                <a:latin typeface="Arial Black" pitchFamily="34" charset="0"/>
                <a:ea typeface="Tahoma" pitchFamily="34" charset="0"/>
                <a:cs typeface="Tahoma" pitchFamily="34" charset="0"/>
              </a:rPr>
              <a:t>SisFPC</a:t>
            </a:r>
            <a:endParaRPr lang="pt-BR" sz="7500" b="1">
              <a:latin typeface="Arial Black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" name="Imagem 11" descr="amarel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2090864"/>
            <a:ext cx="1928826" cy="1961891"/>
          </a:xfrm>
          <a:prstGeom prst="rect">
            <a:avLst/>
          </a:prstGeom>
        </p:spPr>
      </p:pic>
      <p:pic>
        <p:nvPicPr>
          <p:cNvPr id="13" name="Imagem 12" descr="azu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2390" y="785794"/>
            <a:ext cx="1594122" cy="2286016"/>
          </a:xfrm>
          <a:prstGeom prst="rect">
            <a:avLst/>
          </a:prstGeom>
        </p:spPr>
      </p:pic>
      <p:pic>
        <p:nvPicPr>
          <p:cNvPr id="14" name="Imagem 13" descr="vermelh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926" y="857232"/>
            <a:ext cx="2206077" cy="131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1467685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0C0C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50"/>
                            </p:stCondLst>
                            <p:childTnLst>
                              <p:par>
                                <p:cTn id="3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430"/>
                            </p:stCondLst>
                            <p:childTnLst>
                              <p:par>
                                <p:cTn id="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 descr="gyjkxjM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Imagem 5" descr="cabeçalho DFPC - Power point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12" name="Retângulo 11"/>
          <p:cNvSpPr/>
          <p:nvPr/>
        </p:nvSpPr>
        <p:spPr>
          <a:xfrm>
            <a:off x="928662" y="190044"/>
            <a:ext cx="7286675" cy="553998"/>
          </a:xfrm>
          <a:prstGeom prst="rect">
            <a:avLst/>
          </a:prstGeom>
          <a:noFill/>
          <a:effectLst>
            <a:outerShdw blurRad="50800" dist="635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3000" b="1" spc="150" err="1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OBJETIVOS</a:t>
            </a:r>
            <a:endParaRPr lang="pt-BR" sz="3000" b="1" spc="15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9" name="Espaço Reservado para Conteúdo 6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Explicar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como devem ser elaborados os processos para concessão, revalidação, </a:t>
            </a:r>
            <a:r>
              <a:rPr kumimoji="0" lang="pt-BR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apostilamento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cancelamento de registro com base na Portaria nº 56/2017;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aseline="0" dirty="0" smtClean="0">
                <a:solidFill>
                  <a:schemeClr val="bg1"/>
                </a:solidFill>
                <a:latin typeface="+mn-lt"/>
              </a:rPr>
              <a:t>Explicar</a:t>
            </a:r>
            <a:r>
              <a:rPr lang="pt-BR" sz="3200" dirty="0" smtClean="0">
                <a:solidFill>
                  <a:schemeClr val="bg1"/>
                </a:solidFill>
                <a:latin typeface="+mn-lt"/>
              </a:rPr>
              <a:t> particularidades </a:t>
            </a:r>
            <a:r>
              <a:rPr lang="pt-BR" sz="3200" dirty="0" smtClean="0">
                <a:solidFill>
                  <a:schemeClr val="bg1"/>
                </a:solidFill>
                <a:latin typeface="+mn-lt"/>
              </a:rPr>
              <a:t>Portaria nº 56;</a:t>
            </a:r>
            <a:endParaRPr lang="pt-BR" sz="3200" dirty="0" smtClean="0">
              <a:solidFill>
                <a:schemeClr val="bg1"/>
              </a:solidFill>
              <a:latin typeface="+mn-lt"/>
            </a:endParaRPr>
          </a:p>
          <a:p>
            <a:pPr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pt-BR" sz="3200" dirty="0" smtClean="0">
                <a:solidFill>
                  <a:schemeClr val="bg1"/>
                </a:solidFill>
                <a:latin typeface="+mn-lt"/>
              </a:rPr>
              <a:t>Expor alterações da Portaria </a:t>
            </a:r>
            <a:r>
              <a:rPr lang="pt-BR" sz="3200" dirty="0" smtClean="0">
                <a:solidFill>
                  <a:prstClr val="white"/>
                </a:solidFill>
                <a:latin typeface="Calibri"/>
              </a:rPr>
              <a:t>nº 56/2017 autorizadas pela Portaria nº 41-COLOG, de 28 de março de 2018.</a:t>
            </a:r>
            <a:endParaRPr lang="pt-BR" sz="3200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2071172"/>
      </p:ext>
    </p:extLst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01 Fund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pic>
        <p:nvPicPr>
          <p:cNvPr id="7" name="Imagem 6" descr="cabeçalho DFPC - Power point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8" name="Retângulo 7"/>
          <p:cNvSpPr/>
          <p:nvPr/>
        </p:nvSpPr>
        <p:spPr>
          <a:xfrm>
            <a:off x="720635" y="214290"/>
            <a:ext cx="7702730" cy="492443"/>
          </a:xfrm>
          <a:prstGeom prst="rect">
            <a:avLst/>
          </a:prstGeom>
          <a:noFill/>
          <a:effectLst>
            <a:outerShdw blurRad="50800" dist="63500" dir="8100000" algn="tr" rotWithShape="0">
              <a:prstClr val="black">
                <a:alpha val="41000"/>
              </a:prstClr>
            </a:outerShdw>
          </a:effectLst>
        </p:spPr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err="1" smtClean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INTRODUÇÃO</a:t>
            </a:r>
            <a:endParaRPr lang="pt-BR" sz="2600" b="1" spc="15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0" name="Espaço Reservado para Conteúdo 2">
            <a:extLst>
              <a:ext uri="{FF2B5EF4-FFF2-40B4-BE49-F238E27FC236}">
                <a16:creationId xmlns:a16="http://schemas.microsoft.com/office/drawing/2014/main" xmlns="" id="{120B7728-31DD-49F5-A271-44A55941B8BA}"/>
              </a:ext>
            </a:extLst>
          </p:cNvPr>
          <p:cNvSpPr txBox="1">
            <a:spLocks/>
          </p:cNvSpPr>
          <p:nvPr/>
        </p:nvSpPr>
        <p:spPr>
          <a:xfrm>
            <a:off x="285720" y="1285836"/>
            <a:ext cx="8572560" cy="5572164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lvl="0" indent="73025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pt-BR" sz="3200" dirty="0" smtClean="0">
                <a:solidFill>
                  <a:schemeClr val="bg1"/>
                </a:solidFill>
                <a:latin typeface="+mn-lt"/>
              </a:rPr>
              <a:t>Deve ser registrada no Exército a pessoa física (PF) ou jurídica (</a:t>
            </a:r>
            <a:r>
              <a:rPr lang="pt-BR" sz="3200" dirty="0" err="1" smtClean="0">
                <a:solidFill>
                  <a:schemeClr val="bg1"/>
                </a:solidFill>
                <a:latin typeface="+mn-lt"/>
              </a:rPr>
              <a:t>PJ</a:t>
            </a:r>
            <a:r>
              <a:rPr lang="pt-BR" sz="3200" dirty="0" smtClean="0">
                <a:solidFill>
                  <a:schemeClr val="bg1"/>
                </a:solidFill>
                <a:latin typeface="+mn-lt"/>
              </a:rPr>
              <a:t>) que deseja exercer qualquer atividade com Produto Controlado pelo Exército (PCE), própria ou terceirizada;</a:t>
            </a:r>
          </a:p>
          <a:p>
            <a:pPr marL="342900" lvl="0" indent="73025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endParaRPr lang="pt-BR" sz="3200" dirty="0" smtClean="0">
              <a:solidFill>
                <a:schemeClr val="bg1"/>
              </a:solidFill>
              <a:latin typeface="+mn-lt"/>
            </a:endParaRPr>
          </a:p>
          <a:p>
            <a:pPr marL="342900" indent="73025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pt-BR" sz="3200" dirty="0" smtClean="0">
                <a:solidFill>
                  <a:schemeClr val="bg1"/>
                </a:solidFill>
                <a:latin typeface="+mn-lt"/>
              </a:rPr>
              <a:t>Para empresas que exerçam atividades de FABRICAÇÃO, em todo o território nacional, a </a:t>
            </a:r>
            <a:r>
              <a:rPr lang="pt-BR" sz="3200" b="1" u="sng" dirty="0" smtClean="0">
                <a:solidFill>
                  <a:schemeClr val="bg1"/>
                </a:solidFill>
                <a:latin typeface="+mn-lt"/>
              </a:rPr>
              <a:t>competência</a:t>
            </a:r>
            <a:r>
              <a:rPr lang="pt-BR" sz="3200" dirty="0" smtClean="0">
                <a:solidFill>
                  <a:schemeClr val="bg1"/>
                </a:solidFill>
                <a:latin typeface="+mn-lt"/>
              </a:rPr>
              <a:t> para a execução de processos de registro é da DFPC. Para as que não exerçam a atividade de FABRICAÇÃO, ou seja, exerçam somente as DEMAIS ATIVIDADES, a </a:t>
            </a:r>
            <a:r>
              <a:rPr lang="pt-BR" sz="3200" b="1" u="sng" dirty="0" smtClean="0">
                <a:solidFill>
                  <a:schemeClr val="bg1"/>
                </a:solidFill>
                <a:latin typeface="+mn-lt"/>
              </a:rPr>
              <a:t>competência</a:t>
            </a:r>
            <a:r>
              <a:rPr lang="pt-BR" sz="3200" dirty="0" smtClean="0">
                <a:solidFill>
                  <a:schemeClr val="bg1"/>
                </a:solidFill>
                <a:latin typeface="+mn-lt"/>
              </a:rPr>
              <a:t> é da </a:t>
            </a:r>
            <a:r>
              <a:rPr lang="pt-BR" sz="3200" dirty="0" err="1" smtClean="0">
                <a:solidFill>
                  <a:schemeClr val="bg1"/>
                </a:solidFill>
                <a:latin typeface="+mn-lt"/>
              </a:rPr>
              <a:t>RM</a:t>
            </a:r>
            <a:r>
              <a:rPr lang="pt-BR" sz="3200" dirty="0" smtClean="0">
                <a:solidFill>
                  <a:schemeClr val="bg1"/>
                </a:solidFill>
                <a:latin typeface="+mn-lt"/>
              </a:rPr>
              <a:t> de vinculação, por intermédio de seu SFPC.</a:t>
            </a:r>
          </a:p>
          <a:p>
            <a:pPr marL="342900" lvl="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6427605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PROCESSOS DE REGISTRO</a:t>
            </a:r>
            <a:endParaRPr lang="pt-BR" sz="2600" b="1" spc="15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Os processos concernentes ao registro no Exército são apenas 5 (cinco):</a:t>
            </a:r>
          </a:p>
          <a:p>
            <a:pPr lvl="1"/>
            <a:r>
              <a:rPr lang="pt-BR" dirty="0" smtClean="0">
                <a:solidFill>
                  <a:schemeClr val="bg1"/>
                </a:solidFill>
              </a:rPr>
              <a:t>CONCESSÃO</a:t>
            </a:r>
          </a:p>
          <a:p>
            <a:pPr lvl="1"/>
            <a:r>
              <a:rPr lang="pt-BR" dirty="0" smtClean="0">
                <a:solidFill>
                  <a:schemeClr val="bg1"/>
                </a:solidFill>
              </a:rPr>
              <a:t>REVALIDAÇÃO</a:t>
            </a:r>
          </a:p>
          <a:p>
            <a:pPr lvl="1"/>
            <a:r>
              <a:rPr lang="pt-BR" dirty="0" smtClean="0">
                <a:solidFill>
                  <a:schemeClr val="bg1"/>
                </a:solidFill>
              </a:rPr>
              <a:t>APOSTILAMENTO</a:t>
            </a:r>
          </a:p>
          <a:p>
            <a:pPr lvl="1"/>
            <a:r>
              <a:rPr lang="pt-BR" dirty="0" smtClean="0">
                <a:solidFill>
                  <a:schemeClr val="bg1"/>
                </a:solidFill>
              </a:rPr>
              <a:t>CANCELAMENTO</a:t>
            </a:r>
          </a:p>
          <a:p>
            <a:pPr lvl="1"/>
            <a:r>
              <a:rPr lang="pt-BR" dirty="0" smtClean="0">
                <a:solidFill>
                  <a:schemeClr val="bg1"/>
                </a:solidFill>
              </a:rPr>
              <a:t>EMISSÃO DE 2ª VIA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CONCESSÃO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A concessão é o processo que atesta o atendimento de parâmetros estabelecidos pelo Sistema de Fiscalização de Produtos Controlados (SisFPC) para a habilitação de pessoa física ou jurídica ao exercício de atividades com PCE, e que, por conseguinte, efetiva a autorização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CONCESSÃO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61963" algn="just"/>
            <a:r>
              <a:rPr lang="pt-BR" dirty="0" smtClean="0">
                <a:solidFill>
                  <a:schemeClr val="bg1"/>
                </a:solidFill>
              </a:rPr>
              <a:t>A documentação que deve compor o processo de concessão são: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 para DEMAIS ATIVIDADES está prevista no Anexo B5 da Portaria nº 56-COLOG, de 5 jun. 2017 e Anexo C da ITA nº 10-COLOG, de 4 jul. 2017.</a:t>
            </a:r>
          </a:p>
          <a:p>
            <a:pPr lvl="1" indent="461963" algn="just"/>
            <a:r>
              <a:rPr lang="pt-BR" dirty="0" smtClean="0">
                <a:solidFill>
                  <a:schemeClr val="bg1"/>
                </a:solidFill>
              </a:rPr>
              <a:t>Para FABRICAÇÃO está prevista no Anexo A2 da Portaria nº 56-COLOG, de 5 jun. 2017.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background-wallpa...ll-black-43fe7db.jpg"/>
          <p:cNvPicPr>
            <a:picLocks noChangeAspect="1"/>
          </p:cNvPicPr>
          <p:nvPr/>
        </p:nvPicPr>
        <p:blipFill>
          <a:blip r:embed="rId3"/>
          <a:srcRect l="15188" r="12812" b="40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Imagem 10" descr="cabeçalho DFPC - Power poin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886918"/>
          </a:xfrm>
          <a:prstGeom prst="rect">
            <a:avLst/>
          </a:prstGeom>
        </p:spPr>
      </p:pic>
      <p:sp>
        <p:nvSpPr>
          <p:cNvPr id="30" name="Retângulo 29"/>
          <p:cNvSpPr/>
          <p:nvPr/>
        </p:nvSpPr>
        <p:spPr>
          <a:xfrm>
            <a:off x="500034" y="191135"/>
            <a:ext cx="8352928" cy="4924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 anchorCtr="1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en-US" sz="2600" b="1" spc="150" dirty="0" err="1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CONCESSÃO</a:t>
            </a:r>
            <a:endParaRPr lang="pt-BR" sz="2600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214282" y="1000108"/>
            <a:ext cx="8643998" cy="5715040"/>
          </a:xfrm>
        </p:spPr>
        <p:txBody>
          <a:bodyPr>
            <a:normAutofit fontScale="77500" lnSpcReduction="20000"/>
          </a:bodyPr>
          <a:lstStyle/>
          <a:p>
            <a:pPr indent="461963" algn="just"/>
            <a:r>
              <a:rPr lang="pt-BR" sz="4100" dirty="0" smtClean="0">
                <a:solidFill>
                  <a:schemeClr val="bg1"/>
                </a:solidFill>
              </a:rPr>
              <a:t>Exemplo (FABRICAÇÃO)</a:t>
            </a: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indent="461963" algn="just"/>
            <a:endParaRPr lang="pt-BR" dirty="0" smtClean="0">
              <a:solidFill>
                <a:schemeClr val="bg1"/>
              </a:solidFill>
            </a:endParaRPr>
          </a:p>
          <a:p>
            <a:pPr lvl="1" algn="just"/>
            <a:r>
              <a:rPr lang="pt-BR" sz="3100" dirty="0" smtClean="0">
                <a:solidFill>
                  <a:schemeClr val="bg1"/>
                </a:solidFill>
              </a:rPr>
              <a:t>A concessão de registro para a fabricação ou o apostilamento de PCE ao registro deve ser precedida da aprovação de protótipo por meio de avaliação técnica, ressalvados aqueles PCE dispensados da avaliação técnica.</a:t>
            </a:r>
          </a:p>
          <a:p>
            <a:pPr indent="461963" algn="just"/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1785926"/>
            <a:ext cx="717695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18663621"/>
      </p:ext>
    </p:extLst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17348</TotalTime>
  <Words>1580</Words>
  <Application>Microsoft Office PowerPoint</Application>
  <PresentationFormat>Apresentação na tela (4:3)</PresentationFormat>
  <Paragraphs>192</Paragraphs>
  <Slides>33</Slides>
  <Notes>33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33</vt:i4>
      </vt:variant>
    </vt:vector>
  </HeadingPairs>
  <TitlesOfParts>
    <vt:vector size="34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>PARTICULAR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MARCIO</dc:creator>
  <cp:lastModifiedBy>Windows User</cp:lastModifiedBy>
  <cp:revision>1566</cp:revision>
  <cp:lastPrinted>2017-07-11T17:37:44Z</cp:lastPrinted>
  <dcterms:created xsi:type="dcterms:W3CDTF">2004-10-30T20:13:44Z</dcterms:created>
  <dcterms:modified xsi:type="dcterms:W3CDTF">2018-04-05T00:46:08Z</dcterms:modified>
</cp:coreProperties>
</file>