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notesMasterIdLst>
    <p:notesMasterId r:id="rId13"/>
  </p:notesMasterIdLst>
  <p:handoutMasterIdLst>
    <p:handoutMasterId r:id="rId14"/>
  </p:handoutMasterIdLst>
  <p:sldIdLst>
    <p:sldId id="591" r:id="rId2"/>
    <p:sldId id="824" r:id="rId3"/>
    <p:sldId id="906" r:id="rId4"/>
    <p:sldId id="911" r:id="rId5"/>
    <p:sldId id="917" r:id="rId6"/>
    <p:sldId id="912" r:id="rId7"/>
    <p:sldId id="913" r:id="rId8"/>
    <p:sldId id="914" r:id="rId9"/>
    <p:sldId id="915" r:id="rId10"/>
    <p:sldId id="916" r:id="rId11"/>
    <p:sldId id="779" r:id="rId12"/>
  </p:sldIdLst>
  <p:sldSz cx="9144000" cy="6858000" type="screen4x3"/>
  <p:notesSz cx="6797675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3600"/>
    <a:srgbClr val="008000"/>
    <a:srgbClr val="F5640B"/>
    <a:srgbClr val="005400"/>
    <a:srgbClr val="0059D0"/>
    <a:srgbClr val="001C42"/>
    <a:srgbClr val="002E6C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Estilo Mé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Estilo Médio 4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Estilo Médio 4 - Ênfas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Estilo Médio 4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03447BB-5D67-496B-8E87-E561075AD55C}" styleName="Estilo Escuro 1 - Ênfase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Estilo Escuro 1 - Ênfas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Estilo Escuro 1 - Ênfase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158" autoAdjust="0"/>
    <p:restoredTop sz="83154" autoAdjust="0"/>
  </p:normalViewPr>
  <p:slideViewPr>
    <p:cSldViewPr>
      <p:cViewPr>
        <p:scale>
          <a:sx n="60" d="100"/>
          <a:sy n="60" d="100"/>
        </p:scale>
        <p:origin x="-1752" y="-372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3127"/>
        <p:guide orient="horz" pos="3110"/>
        <p:guide orient="horz" pos="3144"/>
        <p:guide pos="2101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76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76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C0A9D6E-CF94-43F0-9ACB-53414E6387D5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C8DCB00-FBFD-43EE-92F9-DA7B541CF549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alt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 smtClean="0"/>
              <a:t>A DFPC e do Sis FPC vivem um momento de profunda mudança, verdadeira transformação, que impactarão a forma com que cumpre sua nossa missão, com significativos ganhos de eficiência, eficácia e efetividade.</a:t>
            </a:r>
          </a:p>
          <a:p>
            <a:endParaRPr lang="pt-BR" smtClean="0"/>
          </a:p>
        </p:txBody>
      </p:sp>
      <p:sp>
        <p:nvSpPr>
          <p:cNvPr id="40964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2E27E4-7804-4DEE-B99E-18F28598A89A}" type="slidenum">
              <a:rPr lang="pt-BR" smtClean="0"/>
              <a:pPr/>
              <a:t>11</a:t>
            </a:fld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a livre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" name="Forma livre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6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D93754-9B05-448F-BBBE-88D6B79A3386}" type="datetimeFigureOut">
              <a:rPr lang="pt-BR"/>
              <a:pPr>
                <a:defRPr/>
              </a:pPr>
              <a:t>04/04/2018</a:t>
            </a:fld>
            <a:endParaRPr lang="pt-BR"/>
          </a:p>
        </p:txBody>
      </p:sp>
      <p:sp>
        <p:nvSpPr>
          <p:cNvPr id="7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B042A-E706-4309-8FA6-37D815B6BE7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77CED-B578-43FD-93C4-2161DCB7754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9A014-A19C-4D19-9E5F-6D37CFA5E2B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8" descr="DFPC SLIDE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316913" y="115888"/>
            <a:ext cx="55245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dirty="0"/>
              <a:t>Clique para editar o estilo do título mestre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dirty="0"/>
              <a:t>Clique para editar o estilo do título mestre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1731696-37B0-4E8A-8549-D303106EC3B8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:\Figuras\Brasão EB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44450"/>
            <a:ext cx="6540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H:\Figuras\Brasao_Dfpc_Fundo_ Transparent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325" y="44450"/>
            <a:ext cx="7048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23"/>
          <p:cNvSpPr>
            <a:spLocks noChangeArrowheads="1"/>
          </p:cNvSpPr>
          <p:nvPr userDrawn="1"/>
        </p:nvSpPr>
        <p:spPr bwMode="auto">
          <a:xfrm>
            <a:off x="-11113" y="1052513"/>
            <a:ext cx="9166226" cy="5770562"/>
          </a:xfrm>
          <a:prstGeom prst="rect">
            <a:avLst/>
          </a:prstGeom>
          <a:solidFill>
            <a:srgbClr val="16046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pt-BR" altLang="pt-BR">
              <a:solidFill>
                <a:prstClr val="white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3EF04-20AD-435B-9261-3080E7488093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B69A4-0F71-4D38-91C2-AD1AF7E8F49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a livre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" name="Forma livre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CF31154-DAD4-4361-9EF8-B74028871CE4}" type="datetimeFigureOut">
              <a:rPr lang="pt-BR"/>
              <a:pPr>
                <a:defRPr/>
              </a:pPr>
              <a:t>04/04/2018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B3629-FAFF-4BCE-9255-1884D9ECC5A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4F15F-A986-4902-9DFE-801FDFC1302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EB72F-4B06-4BBA-8AE4-8E8B05111EC1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F9B8A-48E0-436B-8887-5F0C58C4C48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B28899F-B7A4-441B-83CA-D76FB458CA91}" type="datetimeFigureOut">
              <a:rPr lang="en-US"/>
              <a:pPr>
                <a:defRPr/>
              </a:pPr>
              <a:t>4/4/2018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3D8D7-C33B-4ADD-A77C-E8BB688190F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DFF88-19DD-4D4F-A6D4-486BADAB5E4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pt-BR" noProof="0"/>
              <a:t>Clique no ícone para adicionar uma imagem</a:t>
            </a:r>
            <a:endParaRPr lang="en-US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22AB3-15CE-4A0B-96EE-4F4AFEEE0A0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a livre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6" name="Forma liv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28" name="Espaço Reservado para Título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título mestre</a:t>
            </a:r>
            <a:endParaRPr lang="en-US" smtClean="0"/>
          </a:p>
        </p:txBody>
      </p:sp>
      <p:sp>
        <p:nvSpPr>
          <p:cNvPr id="1029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 dirty="0">
                <a:solidFill>
                  <a:schemeClr val="tx2">
                    <a:shade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 dirty="0">
                <a:solidFill>
                  <a:schemeClr val="tx2">
                    <a:shade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 smtClean="0">
                <a:solidFill>
                  <a:schemeClr val="tx2">
                    <a:shade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75302572-C168-40EC-9C5B-B44EB16F6D3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1033" name="Imagem 10" descr="logo_eb.gif"/>
          <p:cNvPicPr>
            <a:picLocks noChangeAspect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255588" y="-26988"/>
            <a:ext cx="500062" cy="81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Picture 3"/>
          <p:cNvSpPr>
            <a:spLocks noChangeAspect="1" noChangeArrowheads="1"/>
          </p:cNvSpPr>
          <p:nvPr userDrawn="1"/>
        </p:nvSpPr>
        <p:spPr bwMode="auto">
          <a:xfrm>
            <a:off x="8396288" y="152400"/>
            <a:ext cx="47625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BR"/>
          </a:p>
        </p:txBody>
      </p:sp>
      <p:pic>
        <p:nvPicPr>
          <p:cNvPr id="1035" name="Imagem 13" descr="DFPC SLIDE.jpg"/>
          <p:cNvPicPr>
            <a:picLocks noChangeAspect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8382000" y="152400"/>
            <a:ext cx="490538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3" r:id="rId2"/>
    <p:sldLayoutId id="2147483769" r:id="rId3"/>
    <p:sldLayoutId id="2147483764" r:id="rId4"/>
    <p:sldLayoutId id="2147483770" r:id="rId5"/>
    <p:sldLayoutId id="2147483765" r:id="rId6"/>
    <p:sldLayoutId id="2147483771" r:id="rId7"/>
    <p:sldLayoutId id="2147483772" r:id="rId8"/>
    <p:sldLayoutId id="2147483773" r:id="rId9"/>
    <p:sldLayoutId id="2147483766" r:id="rId10"/>
    <p:sldLayoutId id="2147483767" r:id="rId11"/>
    <p:sldLayoutId id="2147483774" r:id="rId12"/>
    <p:sldLayoutId id="2147483775" r:id="rId13"/>
    <p:sldLayoutId id="2147483776" r:id="rId14"/>
    <p:sldLayoutId id="2147483777" r:id="rId15"/>
    <p:sldLayoutId id="2147483778" r:id="rId16"/>
  </p:sldLayoutIdLst>
  <p:transition spd="slow"/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9C007F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68007F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"/>
          <p:cNvSpPr>
            <a:spLocks noChangeArrowheads="1"/>
          </p:cNvSpPr>
          <p:nvPr/>
        </p:nvSpPr>
        <p:spPr bwMode="auto">
          <a:xfrm>
            <a:off x="1588" y="785813"/>
            <a:ext cx="9163050" cy="6073775"/>
          </a:xfrm>
          <a:prstGeom prst="rect">
            <a:avLst/>
          </a:prstGeom>
          <a:gradFill rotWithShape="1">
            <a:gsLst>
              <a:gs pos="0">
                <a:srgbClr val="00005E"/>
              </a:gs>
              <a:gs pos="50000">
                <a:srgbClr val="0000CC"/>
              </a:gs>
              <a:gs pos="100000">
                <a:srgbClr val="00005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13315" name="Rectangle 39"/>
          <p:cNvSpPr>
            <a:spLocks noChangeArrowheads="1"/>
          </p:cNvSpPr>
          <p:nvPr/>
        </p:nvSpPr>
        <p:spPr bwMode="auto">
          <a:xfrm flipV="1">
            <a:off x="0" y="928688"/>
            <a:ext cx="9182100" cy="642937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13316" name="Rectangle 39"/>
          <p:cNvSpPr>
            <a:spLocks noChangeArrowheads="1"/>
          </p:cNvSpPr>
          <p:nvPr/>
        </p:nvSpPr>
        <p:spPr bwMode="auto">
          <a:xfrm>
            <a:off x="0" y="0"/>
            <a:ext cx="9182100" cy="8572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13317" name="Rectangle 44"/>
          <p:cNvSpPr>
            <a:spLocks noChangeArrowheads="1"/>
          </p:cNvSpPr>
          <p:nvPr/>
        </p:nvSpPr>
        <p:spPr bwMode="auto">
          <a:xfrm>
            <a:off x="-31750" y="833438"/>
            <a:ext cx="9232900" cy="952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pic>
        <p:nvPicPr>
          <p:cNvPr id="13318" name="Imagem 8" descr="DFPC SLID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22563" y="2308225"/>
            <a:ext cx="3246437" cy="419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488" y="1000125"/>
            <a:ext cx="9001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75" y="36513"/>
            <a:ext cx="3357563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gem 9" descr="01 Fund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Imagem 4" descr="cabeçalho DFPC - Power point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07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642910" y="0"/>
            <a:ext cx="7858180" cy="954107"/>
          </a:xfrm>
          <a:prstGeom prst="rect">
            <a:avLst/>
          </a:prstGeom>
          <a:noFill/>
          <a:effectLst>
            <a:outerShdw blurRad="50800" dist="127000" dir="8100000" algn="tr" rotWithShape="0">
              <a:prstClr val="black">
                <a:alpha val="41000"/>
              </a:prstClr>
            </a:outerShdw>
          </a:effectLst>
        </p:spPr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BR" sz="28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ORIENTAÇÕES PARA IMPORTAÇÕES POR ÓRGÃO PÚBLICO/OSP </a:t>
            </a:r>
            <a:endParaRPr lang="pt-BR" sz="28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0" y="1071546"/>
            <a:ext cx="9163050" cy="5786454"/>
          </a:xfrm>
          <a:prstGeom prst="rect">
            <a:avLst/>
          </a:prstGeom>
          <a:gradFill rotWithShape="1">
            <a:gsLst>
              <a:gs pos="0">
                <a:srgbClr val="00005E"/>
              </a:gs>
              <a:gs pos="50000">
                <a:srgbClr val="0000CC"/>
              </a:gs>
              <a:gs pos="100000">
                <a:srgbClr val="00005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t-BR" b="1"/>
          </a:p>
        </p:txBody>
      </p:sp>
      <p:sp>
        <p:nvSpPr>
          <p:cNvPr id="8" name="CaixaDeTexto 8"/>
          <p:cNvSpPr txBox="1">
            <a:spLocks noChangeArrowheads="1"/>
          </p:cNvSpPr>
          <p:nvPr/>
        </p:nvSpPr>
        <p:spPr bwMode="auto">
          <a:xfrm>
            <a:off x="214282" y="1142985"/>
            <a:ext cx="8643998" cy="497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t-BR" sz="3000" b="1" dirty="0" smtClean="0">
                <a:solidFill>
                  <a:srgbClr val="FFC000"/>
                </a:solidFill>
              </a:rPr>
              <a:t>EXPOSIÇÃO DE PCE</a:t>
            </a:r>
            <a:r>
              <a:rPr lang="pt-BR" sz="3200" b="1" dirty="0" smtClean="0">
                <a:solidFill>
                  <a:srgbClr val="FFC000"/>
                </a:solidFill>
              </a:rPr>
              <a:t>:</a:t>
            </a:r>
          </a:p>
          <a:p>
            <a:pPr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 smtClean="0"/>
              <a:t> </a:t>
            </a:r>
            <a:r>
              <a:rPr lang="pt-BR" sz="2800" b="1" dirty="0"/>
              <a:t>O</a:t>
            </a:r>
            <a:r>
              <a:rPr lang="pt-BR" sz="2800" dirty="0" smtClean="0"/>
              <a:t>s produtos devem ser reexportados tão </a:t>
            </a:r>
            <a:r>
              <a:rPr lang="pt-BR" sz="2800" dirty="0"/>
              <a:t>logo termine </a:t>
            </a:r>
            <a:r>
              <a:rPr lang="pt-BR" sz="2800" dirty="0" smtClean="0"/>
              <a:t>o evento;</a:t>
            </a:r>
          </a:p>
          <a:p>
            <a:pPr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 smtClean="0"/>
              <a:t> Orientar aos importadores sobre os documentos que deverão constar no processo: </a:t>
            </a:r>
          </a:p>
          <a:p>
            <a:pPr lvl="1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>
                <a:solidFill>
                  <a:srgbClr val="FFC000"/>
                </a:solidFill>
              </a:rPr>
              <a:t> </a:t>
            </a:r>
            <a:r>
              <a:rPr lang="pt-BR" sz="2800" b="1" dirty="0" smtClean="0">
                <a:solidFill>
                  <a:srgbClr val="FFC000"/>
                </a:solidFill>
              </a:rPr>
              <a:t>declaração de participação </a:t>
            </a:r>
            <a:r>
              <a:rPr lang="pt-BR" sz="2800" b="1" dirty="0">
                <a:solidFill>
                  <a:srgbClr val="FFC000"/>
                </a:solidFill>
              </a:rPr>
              <a:t>como </a:t>
            </a:r>
            <a:r>
              <a:rPr lang="pt-BR" sz="2800" b="1" dirty="0" smtClean="0">
                <a:solidFill>
                  <a:srgbClr val="FFC000"/>
                </a:solidFill>
              </a:rPr>
              <a:t>expositor;</a:t>
            </a:r>
          </a:p>
          <a:p>
            <a:pPr lvl="1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>
                <a:solidFill>
                  <a:srgbClr val="FFC000"/>
                </a:solidFill>
              </a:rPr>
              <a:t> </a:t>
            </a:r>
            <a:r>
              <a:rPr lang="pt-BR" sz="2800" b="1" dirty="0" smtClean="0">
                <a:solidFill>
                  <a:srgbClr val="FFC000"/>
                </a:solidFill>
              </a:rPr>
              <a:t>Declaração de representação;</a:t>
            </a:r>
          </a:p>
          <a:p>
            <a:pPr lvl="1"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>
                <a:solidFill>
                  <a:srgbClr val="FFC000"/>
                </a:solidFill>
              </a:rPr>
              <a:t> </a:t>
            </a:r>
            <a:r>
              <a:rPr lang="pt-BR" sz="2800" b="1" dirty="0" smtClean="0">
                <a:solidFill>
                  <a:srgbClr val="FFC000"/>
                </a:solidFill>
              </a:rPr>
              <a:t>Contrato de importação por conta e ordem de terceiros, etc.</a:t>
            </a:r>
            <a:endParaRPr lang="pt-BR" sz="2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0" name="CaixaDeTexto 9"/>
          <p:cNvSpPr txBox="1">
            <a:spLocks noChangeArrowheads="1"/>
          </p:cNvSpPr>
          <p:nvPr/>
        </p:nvSpPr>
        <p:spPr bwMode="auto">
          <a:xfrm>
            <a:off x="2678113" y="5214938"/>
            <a:ext cx="39957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800">
                <a:solidFill>
                  <a:srgbClr val="000096"/>
                </a:solidFill>
                <a:latin typeface="Arial Black" pitchFamily="34" charset="0"/>
              </a:rPr>
              <a:t>Você Pode Confiar!</a:t>
            </a:r>
          </a:p>
        </p:txBody>
      </p:sp>
      <p:sp>
        <p:nvSpPr>
          <p:cNvPr id="11" name="CaixaDeTexto 10"/>
          <p:cNvSpPr txBox="1">
            <a:spLocks noChangeArrowheads="1"/>
          </p:cNvSpPr>
          <p:nvPr/>
        </p:nvSpPr>
        <p:spPr bwMode="auto">
          <a:xfrm>
            <a:off x="2740025" y="4125913"/>
            <a:ext cx="3871913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7500" b="1">
                <a:solidFill>
                  <a:schemeClr val="bg1"/>
                </a:solidFill>
                <a:latin typeface="Arial Black" pitchFamily="34" charset="0"/>
                <a:cs typeface="Tahoma" pitchFamily="34" charset="0"/>
              </a:rPr>
              <a:t>SisFPC</a:t>
            </a:r>
          </a:p>
        </p:txBody>
      </p:sp>
      <p:pic>
        <p:nvPicPr>
          <p:cNvPr id="12" name="Imagem 11" descr="amarel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2009775"/>
            <a:ext cx="1928812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m 12" descr="azu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92650" y="785813"/>
            <a:ext cx="15938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m 13" descr="vermelho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38" y="857250"/>
            <a:ext cx="2206625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C0C0C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50"/>
                            </p:stCondLst>
                            <p:childTnLst>
                              <p:par>
                                <p:cTn id="3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430"/>
                            </p:stCondLst>
                            <p:childTnLst>
                              <p:par>
                                <p:cTn id="3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395536" y="367669"/>
            <a:ext cx="8352928" cy="1138773"/>
          </a:xfrm>
          <a:prstGeom prst="rect">
            <a:avLst/>
          </a:prstGeom>
          <a:noFill/>
          <a:effectLst>
            <a:outerShdw blurRad="50800" dist="127000" dir="8100000" algn="tr" rotWithShape="0">
              <a:prstClr val="black">
                <a:alpha val="41000"/>
              </a:prstClr>
            </a:outerShdw>
          </a:effectLst>
        </p:spPr>
        <p:txBody>
          <a:bodyPr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BR" altLang="pt-BR" sz="3400" dirty="0">
                <a:latin typeface="Arial Black" pitchFamily="34" charset="0"/>
                <a:cs typeface="+mn-cs"/>
              </a:rPr>
              <a:t>Sistema de Fiscalização de Produtos </a:t>
            </a:r>
            <a:r>
              <a:rPr lang="pt-BR" altLang="pt-BR" sz="3400" dirty="0" smtClean="0">
                <a:latin typeface="Arial Black" pitchFamily="34" charset="0"/>
                <a:cs typeface="+mn-cs"/>
              </a:rPr>
              <a:t>Controlados</a:t>
            </a:r>
            <a:endParaRPr lang="pt-BR" altLang="pt-BR" sz="3400" dirty="0">
              <a:latin typeface="Arial Black" pitchFamily="34" charset="0"/>
              <a:cs typeface="+mn-cs"/>
            </a:endParaRPr>
          </a:p>
        </p:txBody>
      </p:sp>
      <p:pic>
        <p:nvPicPr>
          <p:cNvPr id="4" name="Imagem 3" descr="SisFPC - Logo - Fundo Branc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6625" y="3429000"/>
            <a:ext cx="2190750" cy="2498725"/>
          </a:xfrm>
          <a:prstGeom prst="rect">
            <a:avLst/>
          </a:prstGeom>
          <a:ln>
            <a:noFill/>
          </a:ln>
          <a:effectLst>
            <a:outerShdw blurRad="114300" dir="2400000" sx="107000" sy="107000" algn="tl" rotWithShape="0">
              <a:srgbClr val="000000">
                <a:alpha val="74000"/>
              </a:srgb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gem 9" descr="01 Fund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Imagem 4" descr="cabeçalho DFPC - Power point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07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642910" y="0"/>
            <a:ext cx="7858180" cy="954107"/>
          </a:xfrm>
          <a:prstGeom prst="rect">
            <a:avLst/>
          </a:prstGeom>
          <a:noFill/>
          <a:effectLst>
            <a:outerShdw blurRad="50800" dist="127000" dir="8100000" algn="tr" rotWithShape="0">
              <a:prstClr val="black">
                <a:alpha val="41000"/>
              </a:prstClr>
            </a:outerShdw>
          </a:effectLst>
        </p:spPr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BR" sz="28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ORIENTAÇÕES PARA IMPORTAÇÕES POR ÓRGÃO PÚBLICO/OSP </a:t>
            </a:r>
            <a:endParaRPr lang="pt-BR" sz="28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0" y="1000108"/>
            <a:ext cx="9163050" cy="5645171"/>
          </a:xfrm>
          <a:prstGeom prst="rect">
            <a:avLst/>
          </a:prstGeom>
          <a:gradFill rotWithShape="1">
            <a:gsLst>
              <a:gs pos="0">
                <a:srgbClr val="00005E"/>
              </a:gs>
              <a:gs pos="50000">
                <a:srgbClr val="0000CC"/>
              </a:gs>
              <a:gs pos="100000">
                <a:srgbClr val="00005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t-BR" b="1"/>
          </a:p>
        </p:txBody>
      </p:sp>
      <p:sp>
        <p:nvSpPr>
          <p:cNvPr id="8" name="CaixaDeTexto 8"/>
          <p:cNvSpPr txBox="1">
            <a:spLocks noChangeArrowheads="1"/>
          </p:cNvSpPr>
          <p:nvPr/>
        </p:nvSpPr>
        <p:spPr bwMode="auto">
          <a:xfrm>
            <a:off x="571472" y="1571612"/>
            <a:ext cx="8215312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t-BR" sz="3200" b="1" dirty="0" smtClean="0">
                <a:solidFill>
                  <a:srgbClr val="FFC000"/>
                </a:solidFill>
              </a:rPr>
              <a:t>CII - ORIENTAÇÕES BÁSICAS:</a:t>
            </a:r>
          </a:p>
          <a:p>
            <a:pPr algn="just"/>
            <a:r>
              <a:rPr lang="pt-BR" sz="2800" b="1" dirty="0" smtClean="0"/>
              <a:t>Polícia Militar e Bombeiro Militar – Se for PCE de uso restrito, a solicitação deverá ser encaminhada via Inspetoria Geral das Polícias Militares (IGPM/COTER), solicitando parecer (anexo XXVI, </a:t>
            </a:r>
            <a:r>
              <a:rPr lang="pt-BR" sz="2800" b="1" dirty="0" err="1" smtClean="0"/>
              <a:t>Art</a:t>
            </a:r>
            <a:r>
              <a:rPr lang="pt-BR" sz="2800" b="1" dirty="0" smtClean="0"/>
              <a:t> 1º, inciso I, § 1º e 2º do R-105 – aplica-se também para o caso de aquisição no exterior). </a:t>
            </a:r>
          </a:p>
          <a:p>
            <a:pPr algn="just"/>
            <a:r>
              <a:rPr lang="pt-BR" sz="2800" b="1" dirty="0" smtClean="0"/>
              <a:t>Remeter cópia do processo à RM, como informação ( § 7º, do anexo XXVI, do R-105)</a:t>
            </a:r>
            <a:endParaRPr lang="pt-B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gem 9" descr="01 Fund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Imagem 4" descr="cabeçalho DFPC - Power point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07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642910" y="0"/>
            <a:ext cx="7858180" cy="954107"/>
          </a:xfrm>
          <a:prstGeom prst="rect">
            <a:avLst/>
          </a:prstGeom>
          <a:noFill/>
          <a:effectLst>
            <a:outerShdw blurRad="50800" dist="127000" dir="8100000" algn="tr" rotWithShape="0">
              <a:prstClr val="black">
                <a:alpha val="41000"/>
              </a:prstClr>
            </a:outerShdw>
          </a:effectLst>
        </p:spPr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BR" sz="28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ORIENTAÇÕES PARA IMPORTAÇÕES POR ÓRGÃO PÚBLICO/OSP </a:t>
            </a:r>
            <a:endParaRPr lang="pt-BR" sz="28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0" y="1000108"/>
            <a:ext cx="9163050" cy="5645171"/>
          </a:xfrm>
          <a:prstGeom prst="rect">
            <a:avLst/>
          </a:prstGeom>
          <a:gradFill rotWithShape="1">
            <a:gsLst>
              <a:gs pos="0">
                <a:srgbClr val="00005E"/>
              </a:gs>
              <a:gs pos="50000">
                <a:srgbClr val="0000CC"/>
              </a:gs>
              <a:gs pos="100000">
                <a:srgbClr val="00005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t-BR" b="1"/>
          </a:p>
        </p:txBody>
      </p:sp>
      <p:sp>
        <p:nvSpPr>
          <p:cNvPr id="8" name="CaixaDeTexto 8"/>
          <p:cNvSpPr txBox="1">
            <a:spLocks noChangeArrowheads="1"/>
          </p:cNvSpPr>
          <p:nvPr/>
        </p:nvSpPr>
        <p:spPr bwMode="auto">
          <a:xfrm>
            <a:off x="571472" y="1714488"/>
            <a:ext cx="8215312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t-BR" sz="3200" b="1" dirty="0" smtClean="0">
                <a:solidFill>
                  <a:srgbClr val="FFC000"/>
                </a:solidFill>
              </a:rPr>
              <a:t>CII - ORIENTAÇÕES BÁSICAS: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z="2800" b="1" dirty="0" smtClean="0"/>
              <a:t>Polícia Federal, Polícia Civil e órgãos públicos - Encaminhado via Região Militar e </a:t>
            </a:r>
            <a:r>
              <a:rPr lang="pt-BR" sz="2800" b="1" dirty="0" err="1" smtClean="0"/>
              <a:t>Cmdo</a:t>
            </a:r>
            <a:r>
              <a:rPr lang="pt-BR" sz="2800" b="1" dirty="0" smtClean="0"/>
              <a:t> Mil Área, com parecer (Art. 145, do R-105). (se for de uso permitido, basta parecer da RM)</a:t>
            </a:r>
          </a:p>
          <a:p>
            <a:pPr>
              <a:spcAft>
                <a:spcPts val="1200"/>
              </a:spcAft>
            </a:pPr>
            <a:endParaRPr lang="pt-B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gem 9" descr="01 Fund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Imagem 4" descr="cabeçalho DFPC - Power point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07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642910" y="0"/>
            <a:ext cx="7858180" cy="954107"/>
          </a:xfrm>
          <a:prstGeom prst="rect">
            <a:avLst/>
          </a:prstGeom>
          <a:noFill/>
          <a:effectLst>
            <a:outerShdw blurRad="50800" dist="127000" dir="8100000" algn="tr" rotWithShape="0">
              <a:prstClr val="black">
                <a:alpha val="41000"/>
              </a:prstClr>
            </a:outerShdw>
          </a:effectLst>
        </p:spPr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BR" sz="28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ORIENTAÇÕES PARA IMPORTAÇÕES POR ÓRGÃO PÚBLICO/OSP </a:t>
            </a:r>
            <a:endParaRPr lang="pt-BR" sz="28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0" y="1000108"/>
            <a:ext cx="9163050" cy="5645171"/>
          </a:xfrm>
          <a:prstGeom prst="rect">
            <a:avLst/>
          </a:prstGeom>
          <a:gradFill rotWithShape="1">
            <a:gsLst>
              <a:gs pos="0">
                <a:srgbClr val="00005E"/>
              </a:gs>
              <a:gs pos="50000">
                <a:srgbClr val="0000CC"/>
              </a:gs>
              <a:gs pos="100000">
                <a:srgbClr val="00005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t-BR" b="1"/>
          </a:p>
        </p:txBody>
      </p:sp>
      <p:sp>
        <p:nvSpPr>
          <p:cNvPr id="8" name="CaixaDeTexto 8"/>
          <p:cNvSpPr txBox="1">
            <a:spLocks noChangeArrowheads="1"/>
          </p:cNvSpPr>
          <p:nvPr/>
        </p:nvSpPr>
        <p:spPr bwMode="auto">
          <a:xfrm>
            <a:off x="571472" y="1714488"/>
            <a:ext cx="8215312" cy="401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t-BR" sz="3200" b="1" dirty="0" smtClean="0">
                <a:solidFill>
                  <a:srgbClr val="FFC000"/>
                </a:solidFill>
              </a:rPr>
              <a:t>PARA  </a:t>
            </a:r>
            <a:r>
              <a:rPr lang="pt-BR" sz="3200" b="1" dirty="0" smtClean="0">
                <a:solidFill>
                  <a:srgbClr val="FFC000"/>
                </a:solidFill>
              </a:rPr>
              <a:t>LDI:</a:t>
            </a:r>
            <a:endParaRPr lang="pt-BR" sz="3200" b="1" dirty="0" smtClean="0">
              <a:solidFill>
                <a:srgbClr val="FFC000"/>
              </a:solidFill>
            </a:endParaRP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z="2800" b="1" dirty="0" smtClean="0"/>
              <a:t>O ÓRGÃO DEVERÁ ANEXAR O PARECER DA RM/CMA NO VISÃO INTEGRADA;</a:t>
            </a:r>
          </a:p>
          <a:p>
            <a:pPr algn="just">
              <a:lnSpc>
                <a:spcPct val="150000"/>
              </a:lnSpc>
              <a:spcAft>
                <a:spcPts val="600"/>
              </a:spcAft>
            </a:pPr>
            <a:r>
              <a:rPr lang="pt-BR" sz="2800" b="1" dirty="0" smtClean="0"/>
              <a:t>ANEXAR TAMBÉM PARECER PRÉVIO DA DFPC</a:t>
            </a:r>
            <a:endParaRPr lang="pt-BR" sz="2800" b="1" dirty="0" smtClean="0"/>
          </a:p>
          <a:p>
            <a:pPr>
              <a:spcAft>
                <a:spcPts val="1200"/>
              </a:spcAft>
            </a:pPr>
            <a:endParaRPr lang="pt-BR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gem 9" descr="01 Fund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Imagem 4" descr="cabeçalho DFPC - Power point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07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642910" y="0"/>
            <a:ext cx="7858180" cy="954107"/>
          </a:xfrm>
          <a:prstGeom prst="rect">
            <a:avLst/>
          </a:prstGeom>
          <a:noFill/>
          <a:effectLst>
            <a:outerShdw blurRad="50800" dist="127000" dir="8100000" algn="tr" rotWithShape="0">
              <a:prstClr val="black">
                <a:alpha val="41000"/>
              </a:prstClr>
            </a:outerShdw>
          </a:effectLst>
        </p:spPr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BR" sz="28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ORIENTAÇÕES PARA IMPORTAÇÕES POR ÓRGÃO PÚBLICO/OSP </a:t>
            </a:r>
            <a:endParaRPr lang="pt-BR" sz="28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0" y="1071546"/>
            <a:ext cx="9163050" cy="5786454"/>
          </a:xfrm>
          <a:prstGeom prst="rect">
            <a:avLst/>
          </a:prstGeom>
          <a:gradFill rotWithShape="1">
            <a:gsLst>
              <a:gs pos="0">
                <a:srgbClr val="00005E"/>
              </a:gs>
              <a:gs pos="50000">
                <a:srgbClr val="0000CC"/>
              </a:gs>
              <a:gs pos="100000">
                <a:srgbClr val="00005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t-BR" b="1"/>
          </a:p>
        </p:txBody>
      </p:sp>
      <p:sp>
        <p:nvSpPr>
          <p:cNvPr id="8" name="CaixaDeTexto 8"/>
          <p:cNvSpPr txBox="1">
            <a:spLocks noChangeArrowheads="1"/>
          </p:cNvSpPr>
          <p:nvPr/>
        </p:nvSpPr>
        <p:spPr bwMode="auto">
          <a:xfrm>
            <a:off x="214282" y="1142984"/>
            <a:ext cx="8643998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t-BR" sz="3000" b="1" dirty="0" smtClean="0">
                <a:solidFill>
                  <a:srgbClr val="FFC000"/>
                </a:solidFill>
              </a:rPr>
              <a:t>EXPOSIÇÃO DE PCE</a:t>
            </a:r>
            <a:r>
              <a:rPr lang="pt-BR" sz="3200" b="1" dirty="0" smtClean="0">
                <a:solidFill>
                  <a:srgbClr val="FFC000"/>
                </a:solidFill>
              </a:rPr>
              <a:t>:</a:t>
            </a:r>
          </a:p>
          <a:p>
            <a:pPr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 smtClean="0"/>
              <a:t> Autorização da RM para a realização do evento;</a:t>
            </a:r>
          </a:p>
          <a:p>
            <a:pPr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 smtClean="0"/>
              <a:t> </a:t>
            </a:r>
            <a:r>
              <a:rPr lang="pt-BR" sz="2800" b="1" dirty="0"/>
              <a:t>O organizador deverá encaminhar ao </a:t>
            </a:r>
            <a:r>
              <a:rPr lang="pt-BR" sz="2800" b="1" dirty="0" err="1"/>
              <a:t>Cmdo</a:t>
            </a:r>
            <a:r>
              <a:rPr lang="pt-BR" sz="2800" b="1" dirty="0"/>
              <a:t> da RM a relação das empresas </a:t>
            </a:r>
            <a:r>
              <a:rPr lang="pt-BR" sz="2800" b="1" dirty="0" smtClean="0"/>
              <a:t>expositoras;</a:t>
            </a:r>
          </a:p>
          <a:p>
            <a:pPr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/>
              <a:t> A segurança dos PCE </a:t>
            </a:r>
            <a:r>
              <a:rPr lang="pt-BR" sz="2800" b="1" dirty="0" smtClean="0"/>
              <a:t>é </a:t>
            </a:r>
            <a:r>
              <a:rPr lang="pt-BR" sz="2800" b="1" dirty="0"/>
              <a:t>de responsabilidade do </a:t>
            </a:r>
            <a:r>
              <a:rPr lang="pt-BR" sz="2800" b="1" dirty="0" smtClean="0"/>
              <a:t>importador/expositor - assinar </a:t>
            </a:r>
            <a:r>
              <a:rPr lang="pt-BR" sz="2800" b="1" dirty="0"/>
              <a:t>um termo de compromisso de guarda dos PCE sob sua responsabilidade durante o evento e apresentar à RM de vinculação (</a:t>
            </a:r>
            <a:r>
              <a:rPr lang="pt-BR" sz="2800" b="1" dirty="0" err="1"/>
              <a:t>Art</a:t>
            </a:r>
            <a:r>
              <a:rPr lang="pt-BR" sz="2800" b="1" dirty="0"/>
              <a:t> 155, do R-105</a:t>
            </a:r>
            <a:r>
              <a:rPr lang="pt-BR" sz="2800" b="1" dirty="0" smtClean="0"/>
              <a:t>);</a:t>
            </a:r>
            <a:endParaRPr lang="pt-BR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gem 9" descr="01 Fund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Imagem 4" descr="cabeçalho DFPC - Power point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07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642910" y="0"/>
            <a:ext cx="7858180" cy="954107"/>
          </a:xfrm>
          <a:prstGeom prst="rect">
            <a:avLst/>
          </a:prstGeom>
          <a:noFill/>
          <a:effectLst>
            <a:outerShdw blurRad="50800" dist="127000" dir="8100000" algn="tr" rotWithShape="0">
              <a:prstClr val="black">
                <a:alpha val="41000"/>
              </a:prstClr>
            </a:outerShdw>
          </a:effectLst>
        </p:spPr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BR" sz="28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ORIENTAÇÕES PARA IMPORTAÇÕES POR ÓRGÃO PÚBLICO/OSP </a:t>
            </a:r>
            <a:endParaRPr lang="pt-BR" sz="28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0" y="1071546"/>
            <a:ext cx="9163050" cy="5786454"/>
          </a:xfrm>
          <a:prstGeom prst="rect">
            <a:avLst/>
          </a:prstGeom>
          <a:gradFill rotWithShape="1">
            <a:gsLst>
              <a:gs pos="0">
                <a:srgbClr val="00005E"/>
              </a:gs>
              <a:gs pos="50000">
                <a:srgbClr val="0000CC"/>
              </a:gs>
              <a:gs pos="100000">
                <a:srgbClr val="00005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t-BR" b="1"/>
          </a:p>
        </p:txBody>
      </p:sp>
      <p:sp>
        <p:nvSpPr>
          <p:cNvPr id="8" name="CaixaDeTexto 8"/>
          <p:cNvSpPr txBox="1">
            <a:spLocks noChangeArrowheads="1"/>
          </p:cNvSpPr>
          <p:nvPr/>
        </p:nvSpPr>
        <p:spPr bwMode="auto">
          <a:xfrm>
            <a:off x="214282" y="1142984"/>
            <a:ext cx="8643998" cy="509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t-BR" sz="3000" b="1" dirty="0" smtClean="0">
                <a:solidFill>
                  <a:srgbClr val="FFC000"/>
                </a:solidFill>
              </a:rPr>
              <a:t>EXPOSIÇÃO DE PCE</a:t>
            </a:r>
            <a:r>
              <a:rPr lang="pt-BR" sz="3200" b="1" dirty="0" smtClean="0">
                <a:solidFill>
                  <a:srgbClr val="FFC000"/>
                </a:solidFill>
              </a:rPr>
              <a:t>:</a:t>
            </a:r>
          </a:p>
          <a:p>
            <a:pPr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 smtClean="0"/>
              <a:t> </a:t>
            </a:r>
            <a:r>
              <a:rPr lang="pt-BR" sz="2800" b="1" dirty="0"/>
              <a:t>Os importadores devem ter CR / TR com atividades de importação e exportação </a:t>
            </a:r>
            <a:r>
              <a:rPr lang="pt-BR" sz="2800" b="1" dirty="0" smtClean="0"/>
              <a:t>e</a:t>
            </a:r>
            <a:r>
              <a:rPr lang="pt-BR" sz="2800" b="1" dirty="0"/>
              <a:t>, caso seja o mesmo expositor, a atividade de utilização – demonstração/exposição;</a:t>
            </a:r>
            <a:endParaRPr lang="pt-BR" sz="2800" b="1" dirty="0" smtClean="0"/>
          </a:p>
          <a:p>
            <a:pPr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 smtClean="0"/>
              <a:t> Lançamentos </a:t>
            </a:r>
            <a:r>
              <a:rPr lang="pt-BR" sz="2800" b="1" dirty="0"/>
              <a:t>das </a:t>
            </a:r>
            <a:r>
              <a:rPr lang="pt-BR" sz="2800" b="1" dirty="0" smtClean="0"/>
              <a:t>LDI com </a:t>
            </a:r>
            <a:r>
              <a:rPr lang="pt-BR" sz="2800" b="1" dirty="0"/>
              <a:t>bastante </a:t>
            </a:r>
            <a:r>
              <a:rPr lang="pt-BR" sz="2800" b="1" dirty="0" smtClean="0"/>
              <a:t>antecedência – combinar prazo limite;</a:t>
            </a:r>
          </a:p>
          <a:p>
            <a:pPr>
              <a:buFont typeface="Arial" pitchFamily="34" charset="0"/>
              <a:buChar char="•"/>
            </a:pPr>
            <a:r>
              <a:rPr lang="pt-BR" sz="2800" b="1" dirty="0"/>
              <a:t> </a:t>
            </a:r>
            <a:r>
              <a:rPr lang="pt-BR" sz="2800" b="1" dirty="0" smtClean="0"/>
              <a:t> Os </a:t>
            </a:r>
            <a:r>
              <a:rPr lang="pt-BR" sz="2800" b="1" dirty="0"/>
              <a:t>representantes de empresas estrangeiras devem apresentar procuração </a:t>
            </a:r>
            <a:r>
              <a:rPr lang="pt-BR" sz="2800" b="1" dirty="0" smtClean="0"/>
              <a:t>ou carta de representação (</a:t>
            </a:r>
            <a:r>
              <a:rPr lang="pt-BR" sz="2800" b="1" dirty="0" err="1" smtClean="0"/>
              <a:t>Art</a:t>
            </a:r>
            <a:r>
              <a:rPr lang="pt-BR" sz="2800" b="1" dirty="0" smtClean="0"/>
              <a:t> </a:t>
            </a:r>
            <a:r>
              <a:rPr lang="pt-BR" sz="2800" b="1" dirty="0"/>
              <a:t>90, § 1º, R-105);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gem 9" descr="01 Fund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Imagem 4" descr="cabeçalho DFPC - Power point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07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642910" y="0"/>
            <a:ext cx="7858180" cy="954107"/>
          </a:xfrm>
          <a:prstGeom prst="rect">
            <a:avLst/>
          </a:prstGeom>
          <a:noFill/>
          <a:effectLst>
            <a:outerShdw blurRad="50800" dist="127000" dir="8100000" algn="tr" rotWithShape="0">
              <a:prstClr val="black">
                <a:alpha val="41000"/>
              </a:prstClr>
            </a:outerShdw>
          </a:effectLst>
        </p:spPr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BR" sz="28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ORIENTAÇÕES PARA IMPORTAÇÕES POR ÓRGÃO PÚBLICO/OSP </a:t>
            </a:r>
            <a:endParaRPr lang="pt-BR" sz="28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0" y="1071546"/>
            <a:ext cx="9163050" cy="5786454"/>
          </a:xfrm>
          <a:prstGeom prst="rect">
            <a:avLst/>
          </a:prstGeom>
          <a:gradFill rotWithShape="1">
            <a:gsLst>
              <a:gs pos="0">
                <a:srgbClr val="00005E"/>
              </a:gs>
              <a:gs pos="50000">
                <a:srgbClr val="0000CC"/>
              </a:gs>
              <a:gs pos="100000">
                <a:srgbClr val="00005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t-BR" b="1"/>
          </a:p>
        </p:txBody>
      </p:sp>
      <p:sp>
        <p:nvSpPr>
          <p:cNvPr id="8" name="CaixaDeTexto 8"/>
          <p:cNvSpPr txBox="1">
            <a:spLocks noChangeArrowheads="1"/>
          </p:cNvSpPr>
          <p:nvPr/>
        </p:nvSpPr>
        <p:spPr bwMode="auto">
          <a:xfrm>
            <a:off x="214282" y="1142984"/>
            <a:ext cx="8643998" cy="481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t-BR" sz="3000" b="1" dirty="0" smtClean="0">
                <a:solidFill>
                  <a:srgbClr val="FFC000"/>
                </a:solidFill>
              </a:rPr>
              <a:t>EXPOSIÇÃO DE PCE</a:t>
            </a:r>
            <a:r>
              <a:rPr lang="pt-BR" sz="3200" b="1" dirty="0" smtClean="0">
                <a:solidFill>
                  <a:srgbClr val="FFC000"/>
                </a:solidFill>
              </a:rPr>
              <a:t>:</a:t>
            </a:r>
          </a:p>
          <a:p>
            <a:pPr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 smtClean="0"/>
              <a:t> Os processos devem ser priorizados;</a:t>
            </a:r>
          </a:p>
          <a:p>
            <a:pPr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 smtClean="0"/>
              <a:t> </a:t>
            </a:r>
            <a:r>
              <a:rPr lang="pt-BR" sz="2800" b="1" dirty="0"/>
              <a:t>As GT devem conter os itinerários de ida </a:t>
            </a:r>
            <a:r>
              <a:rPr lang="pt-BR" sz="2800" b="1" dirty="0" smtClean="0"/>
              <a:t>e </a:t>
            </a:r>
            <a:r>
              <a:rPr lang="pt-BR" sz="2800" b="1" dirty="0"/>
              <a:t>de </a:t>
            </a:r>
            <a:r>
              <a:rPr lang="pt-BR" sz="2800" b="1" dirty="0" smtClean="0"/>
              <a:t>volta, </a:t>
            </a:r>
            <a:r>
              <a:rPr lang="pt-BR" sz="2800" b="1" dirty="0"/>
              <a:t>para </a:t>
            </a:r>
            <a:r>
              <a:rPr lang="pt-BR" sz="2800" b="1" dirty="0" smtClean="0"/>
              <a:t>reexportação;</a:t>
            </a:r>
          </a:p>
          <a:p>
            <a:pPr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/>
              <a:t> R</a:t>
            </a:r>
            <a:r>
              <a:rPr lang="pt-BR" sz="2800" b="1" dirty="0" smtClean="0"/>
              <a:t>eunir com o </a:t>
            </a:r>
            <a:r>
              <a:rPr lang="pt-BR" sz="2800" b="1" dirty="0"/>
              <a:t>organizador do evento </a:t>
            </a:r>
            <a:r>
              <a:rPr lang="pt-BR" sz="2800" b="1" dirty="0" smtClean="0"/>
              <a:t>e a </a:t>
            </a:r>
            <a:r>
              <a:rPr lang="pt-BR" sz="2800" b="1" dirty="0"/>
              <a:t>DFPC </a:t>
            </a:r>
            <a:r>
              <a:rPr lang="pt-BR" sz="2800" b="1" dirty="0" smtClean="0"/>
              <a:t>para </a:t>
            </a:r>
            <a:r>
              <a:rPr lang="pt-BR" sz="2800" b="1" dirty="0"/>
              <a:t>acertar </a:t>
            </a:r>
            <a:r>
              <a:rPr lang="pt-BR" sz="2800" b="1" dirty="0" smtClean="0"/>
              <a:t>detalhes, </a:t>
            </a:r>
            <a:r>
              <a:rPr lang="pt-BR" sz="2800" b="1" dirty="0"/>
              <a:t>tais como: informações relacionadas à LI e desembaraço alfandegário, </a:t>
            </a:r>
            <a:r>
              <a:rPr lang="pt-BR" sz="2800" b="1" dirty="0" smtClean="0"/>
              <a:t>segurança </a:t>
            </a:r>
            <a:r>
              <a:rPr lang="pt-BR" sz="2800" b="1" dirty="0"/>
              <a:t>de autoridades, segurança do local e dos PCE, </a:t>
            </a:r>
            <a:r>
              <a:rPr lang="pt-BR" sz="2800" b="1" dirty="0" err="1"/>
              <a:t>etc</a:t>
            </a:r>
            <a:r>
              <a:rPr lang="pt-BR" sz="2800" b="1" dirty="0"/>
              <a:t>;</a:t>
            </a:r>
          </a:p>
          <a:p>
            <a:pPr algn="just">
              <a:spcAft>
                <a:spcPts val="1200"/>
              </a:spcAft>
              <a:buFont typeface="Arial" pitchFamily="34" charset="0"/>
              <a:buChar char="•"/>
            </a:pPr>
            <a:endParaRPr lang="pt-BR" sz="28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gem 9" descr="01 Fund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Imagem 4" descr="cabeçalho DFPC - Power point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07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642910" y="0"/>
            <a:ext cx="7858180" cy="954107"/>
          </a:xfrm>
          <a:prstGeom prst="rect">
            <a:avLst/>
          </a:prstGeom>
          <a:noFill/>
          <a:effectLst>
            <a:outerShdw blurRad="50800" dist="127000" dir="8100000" algn="tr" rotWithShape="0">
              <a:prstClr val="black">
                <a:alpha val="41000"/>
              </a:prstClr>
            </a:outerShdw>
          </a:effectLst>
        </p:spPr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BR" sz="28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ORIENTAÇÕES PARA IMPORTAÇÕES POR ÓRGÃO PÚBLICO/OSP </a:t>
            </a:r>
            <a:endParaRPr lang="pt-BR" sz="28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0" y="1071546"/>
            <a:ext cx="9163050" cy="5786454"/>
          </a:xfrm>
          <a:prstGeom prst="rect">
            <a:avLst/>
          </a:prstGeom>
          <a:gradFill rotWithShape="1">
            <a:gsLst>
              <a:gs pos="0">
                <a:srgbClr val="00005E"/>
              </a:gs>
              <a:gs pos="50000">
                <a:srgbClr val="0000CC"/>
              </a:gs>
              <a:gs pos="100000">
                <a:srgbClr val="00005E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pt-BR" b="1"/>
          </a:p>
        </p:txBody>
      </p:sp>
      <p:sp>
        <p:nvSpPr>
          <p:cNvPr id="8" name="CaixaDeTexto 8"/>
          <p:cNvSpPr txBox="1">
            <a:spLocks noChangeArrowheads="1"/>
          </p:cNvSpPr>
          <p:nvPr/>
        </p:nvSpPr>
        <p:spPr bwMode="auto">
          <a:xfrm>
            <a:off x="214282" y="1142985"/>
            <a:ext cx="8643998" cy="497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pt-BR" sz="3000" b="1" dirty="0" smtClean="0">
                <a:solidFill>
                  <a:srgbClr val="FFC000"/>
                </a:solidFill>
              </a:rPr>
              <a:t>EXPOSIÇÃO DE PCE</a:t>
            </a:r>
            <a:r>
              <a:rPr lang="pt-BR" sz="3200" b="1" dirty="0" smtClean="0">
                <a:solidFill>
                  <a:srgbClr val="FFC000"/>
                </a:solidFill>
              </a:rPr>
              <a:t>:</a:t>
            </a:r>
          </a:p>
          <a:p>
            <a:pPr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 smtClean="0"/>
              <a:t> </a:t>
            </a:r>
            <a:r>
              <a:rPr lang="pt-BR" sz="2800" b="1" dirty="0"/>
              <a:t>F</a:t>
            </a:r>
            <a:r>
              <a:rPr lang="pt-BR" sz="2800" b="1" dirty="0" smtClean="0"/>
              <a:t>iscalização durante </a:t>
            </a:r>
            <a:r>
              <a:rPr lang="pt-BR" sz="2800" b="1" dirty="0"/>
              <a:t>o </a:t>
            </a:r>
            <a:r>
              <a:rPr lang="pt-BR" sz="2800" b="1" dirty="0" smtClean="0"/>
              <a:t>evento;</a:t>
            </a:r>
          </a:p>
          <a:p>
            <a:pPr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 smtClean="0"/>
              <a:t> </a:t>
            </a:r>
            <a:r>
              <a:rPr lang="pt-BR" sz="2800" b="1" dirty="0"/>
              <a:t>É proibida a retirada dos PCE do local da exposição, salvo com autorização do SFPC</a:t>
            </a:r>
            <a:r>
              <a:rPr lang="pt-BR" sz="2800" b="1" dirty="0" smtClean="0"/>
              <a:t>;</a:t>
            </a:r>
          </a:p>
          <a:p>
            <a:pPr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/>
              <a:t> Todos os PCE devem ser </a:t>
            </a:r>
            <a:r>
              <a:rPr lang="pt-BR" sz="2800" b="1" dirty="0" smtClean="0"/>
              <a:t>afixados;</a:t>
            </a:r>
          </a:p>
          <a:p>
            <a:pPr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/>
              <a:t> As munições e granadas </a:t>
            </a:r>
            <a:r>
              <a:rPr lang="pt-BR" sz="2800" b="1" dirty="0" smtClean="0"/>
              <a:t>devem </a:t>
            </a:r>
            <a:r>
              <a:rPr lang="pt-BR" sz="2800" b="1" dirty="0"/>
              <a:t>ser inertes</a:t>
            </a:r>
            <a:r>
              <a:rPr lang="pt-BR" sz="2800" b="1" dirty="0" smtClean="0"/>
              <a:t>;</a:t>
            </a:r>
          </a:p>
          <a:p>
            <a:pPr algn="just">
              <a:spcAft>
                <a:spcPts val="1200"/>
              </a:spcAft>
              <a:buFont typeface="Arial" pitchFamily="34" charset="0"/>
              <a:buChar char="•"/>
            </a:pPr>
            <a:r>
              <a:rPr lang="pt-BR" sz="2800" b="1" dirty="0"/>
              <a:t> </a:t>
            </a:r>
            <a:r>
              <a:rPr lang="pt-BR" sz="2800" b="1" dirty="0" smtClean="0"/>
              <a:t>Não é permitida transação com o material - deverá </a:t>
            </a:r>
            <a:r>
              <a:rPr lang="pt-BR" sz="2800" b="1" dirty="0"/>
              <a:t>retornar ao país de origem ou ser doado a algum Órgão interessado, a critério do </a:t>
            </a:r>
            <a:r>
              <a:rPr lang="pt-BR" sz="2800" b="1" dirty="0" smtClean="0"/>
              <a:t>Exército;</a:t>
            </a:r>
            <a:endParaRPr lang="pt-BR" sz="28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écnica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Técnic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écnic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14001</TotalTime>
  <Words>571</Words>
  <Application>Microsoft Office PowerPoint</Application>
  <PresentationFormat>Apresentação na tela (4:3)</PresentationFormat>
  <Paragraphs>45</Paragraphs>
  <Slides>11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Técnica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PARTICULAR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MARCIO</dc:creator>
  <cp:lastModifiedBy>DFPC-NOT-02</cp:lastModifiedBy>
  <cp:revision>1376</cp:revision>
  <cp:lastPrinted>2016-05-09T11:36:28Z</cp:lastPrinted>
  <dcterms:created xsi:type="dcterms:W3CDTF">2004-10-30T20:13:44Z</dcterms:created>
  <dcterms:modified xsi:type="dcterms:W3CDTF">2018-04-04T16:07:39Z</dcterms:modified>
</cp:coreProperties>
</file>